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4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7" r:id="rId10"/>
    <p:sldId id="268" r:id="rId11"/>
    <p:sldId id="310" r:id="rId12"/>
    <p:sldId id="311" r:id="rId13"/>
    <p:sldId id="269" r:id="rId14"/>
    <p:sldId id="309" r:id="rId15"/>
    <p:sldId id="271" r:id="rId16"/>
    <p:sldId id="265" r:id="rId17"/>
    <p:sldId id="273" r:id="rId18"/>
    <p:sldId id="274" r:id="rId19"/>
    <p:sldId id="280" r:id="rId20"/>
    <p:sldId id="312" r:id="rId21"/>
    <p:sldId id="294" r:id="rId22"/>
    <p:sldId id="297" r:id="rId23"/>
    <p:sldId id="314" r:id="rId24"/>
    <p:sldId id="313" r:id="rId25"/>
    <p:sldId id="315" r:id="rId26"/>
    <p:sldId id="298" r:id="rId27"/>
    <p:sldId id="299" r:id="rId28"/>
    <p:sldId id="300" r:id="rId29"/>
    <p:sldId id="301" r:id="rId30"/>
    <p:sldId id="304" r:id="rId31"/>
    <p:sldId id="305" r:id="rId32"/>
    <p:sldId id="306" r:id="rId33"/>
    <p:sldId id="307" r:id="rId34"/>
    <p:sldId id="316" r:id="rId3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E7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441" autoAdjust="0"/>
    <p:restoredTop sz="94660"/>
  </p:normalViewPr>
  <p:slideViewPr>
    <p:cSldViewPr>
      <p:cViewPr varScale="1">
        <p:scale>
          <a:sx n="45" d="100"/>
          <a:sy n="45" d="100"/>
        </p:scale>
        <p:origin x="-62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3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EA1BE2-EBF8-40E4-8419-EE0E259B43BA}" type="datetimeFigureOut">
              <a:rPr lang="fr-FR" smtClean="0"/>
              <a:pPr/>
              <a:t>07/04/2020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10C3C4-F08B-45EA-A681-6BA03AC3D60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6779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491" eaLnBrk="0" hangingPunct="0">
              <a:defRPr kumimoji="1" sz="2300">
                <a:solidFill>
                  <a:schemeClr val="tx1"/>
                </a:solidFill>
                <a:latin typeface="Arial" charset="0"/>
              </a:defRPr>
            </a:lvl1pPr>
            <a:lvl2pPr marL="702756" indent="-270291" defTabSz="920491" eaLnBrk="0" hangingPunct="0">
              <a:defRPr kumimoji="1" sz="2300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20491" eaLnBrk="0" hangingPunct="0">
              <a:defRPr kumimoji="1" sz="2300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20491" eaLnBrk="0" hangingPunct="0">
              <a:defRPr kumimoji="1" sz="2300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20491" eaLnBrk="0" hangingPunct="0">
              <a:defRPr kumimoji="1" sz="2300">
                <a:solidFill>
                  <a:schemeClr val="tx1"/>
                </a:solidFill>
                <a:latin typeface="Arial" charset="0"/>
              </a:defRPr>
            </a:lvl5pPr>
            <a:lvl6pPr marL="2378560" indent="-216233" defTabSz="920491" eaLnBrk="0" fontAlgn="base" hangingPunct="0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Arial" charset="0"/>
              </a:defRPr>
            </a:lvl6pPr>
            <a:lvl7pPr marL="2811026" indent="-216233" defTabSz="920491" eaLnBrk="0" fontAlgn="base" hangingPunct="0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Arial" charset="0"/>
              </a:defRPr>
            </a:lvl7pPr>
            <a:lvl8pPr marL="3243491" indent="-216233" defTabSz="920491" eaLnBrk="0" fontAlgn="base" hangingPunct="0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Arial" charset="0"/>
              </a:defRPr>
            </a:lvl8pPr>
            <a:lvl9pPr marL="3675957" indent="-216233" defTabSz="920491" eaLnBrk="0" fontAlgn="base" hangingPunct="0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1D7402A-7AAE-4ACF-BD15-34ED499ED51D}" type="slidenum">
              <a:rPr lang="fr-CH" altLang="fr-FR" sz="1200"/>
              <a:pPr eaLnBrk="1" hangingPunct="1"/>
              <a:t>2</a:t>
            </a:fld>
            <a:endParaRPr lang="fr-CH" altLang="fr-FR" sz="120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8825" cy="3427413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2191"/>
            <a:ext cx="5030391" cy="4115405"/>
          </a:xfrm>
          <a:noFill/>
        </p:spPr>
        <p:txBody>
          <a:bodyPr/>
          <a:lstStyle/>
          <a:p>
            <a:endParaRPr lang="fr-CA" alt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491" eaLnBrk="0" hangingPunct="0">
              <a:defRPr kumimoji="1" sz="2300">
                <a:solidFill>
                  <a:schemeClr val="tx1"/>
                </a:solidFill>
                <a:latin typeface="Arial" charset="0"/>
              </a:defRPr>
            </a:lvl1pPr>
            <a:lvl2pPr marL="702756" indent="-270291" defTabSz="920491" eaLnBrk="0" hangingPunct="0">
              <a:defRPr kumimoji="1" sz="2300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20491" eaLnBrk="0" hangingPunct="0">
              <a:defRPr kumimoji="1" sz="2300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20491" eaLnBrk="0" hangingPunct="0">
              <a:defRPr kumimoji="1" sz="2300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20491" eaLnBrk="0" hangingPunct="0">
              <a:defRPr kumimoji="1" sz="2300">
                <a:solidFill>
                  <a:schemeClr val="tx1"/>
                </a:solidFill>
                <a:latin typeface="Arial" charset="0"/>
              </a:defRPr>
            </a:lvl5pPr>
            <a:lvl6pPr marL="2378560" indent="-216233" defTabSz="920491" eaLnBrk="0" fontAlgn="base" hangingPunct="0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Arial" charset="0"/>
              </a:defRPr>
            </a:lvl6pPr>
            <a:lvl7pPr marL="2811026" indent="-216233" defTabSz="920491" eaLnBrk="0" fontAlgn="base" hangingPunct="0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Arial" charset="0"/>
              </a:defRPr>
            </a:lvl7pPr>
            <a:lvl8pPr marL="3243491" indent="-216233" defTabSz="920491" eaLnBrk="0" fontAlgn="base" hangingPunct="0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Arial" charset="0"/>
              </a:defRPr>
            </a:lvl8pPr>
            <a:lvl9pPr marL="3675957" indent="-216233" defTabSz="920491" eaLnBrk="0" fontAlgn="base" hangingPunct="0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BA12D2D-2B09-4FED-8ACB-9C160868B518}" type="slidenum">
              <a:rPr lang="fr-CH" altLang="fr-FR" sz="1200"/>
              <a:pPr eaLnBrk="1" hangingPunct="1"/>
              <a:t>3</a:t>
            </a:fld>
            <a:endParaRPr lang="fr-CH" altLang="fr-FR" sz="12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8825" cy="3427413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2191"/>
            <a:ext cx="5030391" cy="4115405"/>
          </a:xfrm>
          <a:noFill/>
        </p:spPr>
        <p:txBody>
          <a:bodyPr/>
          <a:lstStyle/>
          <a:p>
            <a:endParaRPr lang="fr-CA" alt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491" eaLnBrk="0" hangingPunct="0">
              <a:defRPr kumimoji="1" sz="2300">
                <a:solidFill>
                  <a:schemeClr val="tx1"/>
                </a:solidFill>
                <a:latin typeface="Arial" charset="0"/>
              </a:defRPr>
            </a:lvl1pPr>
            <a:lvl2pPr marL="702756" indent="-270291" defTabSz="920491" eaLnBrk="0" hangingPunct="0">
              <a:defRPr kumimoji="1" sz="2300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20491" eaLnBrk="0" hangingPunct="0">
              <a:defRPr kumimoji="1" sz="2300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20491" eaLnBrk="0" hangingPunct="0">
              <a:defRPr kumimoji="1" sz="2300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20491" eaLnBrk="0" hangingPunct="0">
              <a:defRPr kumimoji="1" sz="2300">
                <a:solidFill>
                  <a:schemeClr val="tx1"/>
                </a:solidFill>
                <a:latin typeface="Arial" charset="0"/>
              </a:defRPr>
            </a:lvl5pPr>
            <a:lvl6pPr marL="2378560" indent="-216233" defTabSz="920491" eaLnBrk="0" fontAlgn="base" hangingPunct="0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Arial" charset="0"/>
              </a:defRPr>
            </a:lvl6pPr>
            <a:lvl7pPr marL="2811026" indent="-216233" defTabSz="920491" eaLnBrk="0" fontAlgn="base" hangingPunct="0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Arial" charset="0"/>
              </a:defRPr>
            </a:lvl7pPr>
            <a:lvl8pPr marL="3243491" indent="-216233" defTabSz="920491" eaLnBrk="0" fontAlgn="base" hangingPunct="0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Arial" charset="0"/>
              </a:defRPr>
            </a:lvl8pPr>
            <a:lvl9pPr marL="3675957" indent="-216233" defTabSz="920491" eaLnBrk="0" fontAlgn="base" hangingPunct="0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8F6C49C-793A-4CD0-BA88-2438F6716408}" type="slidenum">
              <a:rPr lang="fr-CH" altLang="fr-FR" sz="1200"/>
              <a:pPr eaLnBrk="1" hangingPunct="1"/>
              <a:t>4</a:t>
            </a:fld>
            <a:endParaRPr lang="fr-CH" altLang="fr-FR" sz="120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8825" cy="3427413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2191"/>
            <a:ext cx="5030391" cy="4115405"/>
          </a:xfrm>
          <a:noFill/>
        </p:spPr>
        <p:txBody>
          <a:bodyPr/>
          <a:lstStyle/>
          <a:p>
            <a:endParaRPr lang="fr-CA" alt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491" eaLnBrk="0" hangingPunct="0">
              <a:defRPr kumimoji="1" sz="2300">
                <a:solidFill>
                  <a:schemeClr val="tx1"/>
                </a:solidFill>
                <a:latin typeface="Arial" charset="0"/>
              </a:defRPr>
            </a:lvl1pPr>
            <a:lvl2pPr marL="702756" indent="-270291" defTabSz="920491" eaLnBrk="0" hangingPunct="0">
              <a:defRPr kumimoji="1" sz="2300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20491" eaLnBrk="0" hangingPunct="0">
              <a:defRPr kumimoji="1" sz="2300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20491" eaLnBrk="0" hangingPunct="0">
              <a:defRPr kumimoji="1" sz="2300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20491" eaLnBrk="0" hangingPunct="0">
              <a:defRPr kumimoji="1" sz="2300">
                <a:solidFill>
                  <a:schemeClr val="tx1"/>
                </a:solidFill>
                <a:latin typeface="Arial" charset="0"/>
              </a:defRPr>
            </a:lvl5pPr>
            <a:lvl6pPr marL="2378560" indent="-216233" defTabSz="920491" eaLnBrk="0" fontAlgn="base" hangingPunct="0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Arial" charset="0"/>
              </a:defRPr>
            </a:lvl6pPr>
            <a:lvl7pPr marL="2811026" indent="-216233" defTabSz="920491" eaLnBrk="0" fontAlgn="base" hangingPunct="0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Arial" charset="0"/>
              </a:defRPr>
            </a:lvl7pPr>
            <a:lvl8pPr marL="3243491" indent="-216233" defTabSz="920491" eaLnBrk="0" fontAlgn="base" hangingPunct="0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Arial" charset="0"/>
              </a:defRPr>
            </a:lvl8pPr>
            <a:lvl9pPr marL="3675957" indent="-216233" defTabSz="920491" eaLnBrk="0" fontAlgn="base" hangingPunct="0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81DD71C-98A5-43C7-94A7-3A2CF22D9243}" type="slidenum">
              <a:rPr lang="fr-CH" altLang="fr-FR" sz="1200"/>
              <a:pPr eaLnBrk="1" hangingPunct="1"/>
              <a:t>5</a:t>
            </a:fld>
            <a:endParaRPr lang="fr-CH" altLang="fr-FR" sz="12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8825" cy="3427413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2191"/>
            <a:ext cx="5030391" cy="4115405"/>
          </a:xfrm>
          <a:noFill/>
        </p:spPr>
        <p:txBody>
          <a:bodyPr/>
          <a:lstStyle/>
          <a:p>
            <a:r>
              <a:rPr lang="fr-FR" altLang="fr-FR" sz="1900"/>
              <a:t>La lumière se propage en ligne droite. </a:t>
            </a:r>
          </a:p>
          <a:p>
            <a:r>
              <a:rPr lang="fr-FR" altLang="fr-FR" sz="1900"/>
              <a:t>On utilise les rayons pour décrire sa trajectoire.</a:t>
            </a:r>
            <a:endParaRPr lang="fr-FR" altLang="fr-F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491" eaLnBrk="0" hangingPunct="0">
              <a:defRPr kumimoji="1" sz="2300">
                <a:solidFill>
                  <a:schemeClr val="tx1"/>
                </a:solidFill>
                <a:latin typeface="Arial" charset="0"/>
              </a:defRPr>
            </a:lvl1pPr>
            <a:lvl2pPr marL="702756" indent="-270291" defTabSz="920491" eaLnBrk="0" hangingPunct="0">
              <a:defRPr kumimoji="1" sz="2300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20491" eaLnBrk="0" hangingPunct="0">
              <a:defRPr kumimoji="1" sz="2300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20491" eaLnBrk="0" hangingPunct="0">
              <a:defRPr kumimoji="1" sz="2300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20491" eaLnBrk="0" hangingPunct="0">
              <a:defRPr kumimoji="1" sz="2300">
                <a:solidFill>
                  <a:schemeClr val="tx1"/>
                </a:solidFill>
                <a:latin typeface="Arial" charset="0"/>
              </a:defRPr>
            </a:lvl5pPr>
            <a:lvl6pPr marL="2378560" indent="-216233" defTabSz="920491" eaLnBrk="0" fontAlgn="base" hangingPunct="0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Arial" charset="0"/>
              </a:defRPr>
            </a:lvl6pPr>
            <a:lvl7pPr marL="2811026" indent="-216233" defTabSz="920491" eaLnBrk="0" fontAlgn="base" hangingPunct="0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Arial" charset="0"/>
              </a:defRPr>
            </a:lvl7pPr>
            <a:lvl8pPr marL="3243491" indent="-216233" defTabSz="920491" eaLnBrk="0" fontAlgn="base" hangingPunct="0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Arial" charset="0"/>
              </a:defRPr>
            </a:lvl8pPr>
            <a:lvl9pPr marL="3675957" indent="-216233" defTabSz="920491" eaLnBrk="0" fontAlgn="base" hangingPunct="0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7E247D0-9940-4354-BC5A-B8BCFCA9839E}" type="slidenum">
              <a:rPr lang="fr-CH" altLang="fr-FR" sz="1200"/>
              <a:pPr eaLnBrk="1" hangingPunct="1"/>
              <a:t>6</a:t>
            </a:fld>
            <a:endParaRPr lang="fr-CH" altLang="fr-FR" sz="120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8825" cy="3427413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2191"/>
            <a:ext cx="5030391" cy="4115405"/>
          </a:xfrm>
          <a:noFill/>
        </p:spPr>
        <p:txBody>
          <a:bodyPr/>
          <a:lstStyle/>
          <a:p>
            <a:endParaRPr lang="fr-CA" altLang="fr-F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491" eaLnBrk="0" hangingPunct="0">
              <a:defRPr kumimoji="1" sz="2300">
                <a:solidFill>
                  <a:schemeClr val="tx1"/>
                </a:solidFill>
                <a:latin typeface="Arial" charset="0"/>
              </a:defRPr>
            </a:lvl1pPr>
            <a:lvl2pPr marL="702756" indent="-270291" defTabSz="920491" eaLnBrk="0" hangingPunct="0">
              <a:defRPr kumimoji="1" sz="2300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20491" eaLnBrk="0" hangingPunct="0">
              <a:defRPr kumimoji="1" sz="2300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20491" eaLnBrk="0" hangingPunct="0">
              <a:defRPr kumimoji="1" sz="2300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20491" eaLnBrk="0" hangingPunct="0">
              <a:defRPr kumimoji="1" sz="2300">
                <a:solidFill>
                  <a:schemeClr val="tx1"/>
                </a:solidFill>
                <a:latin typeface="Arial" charset="0"/>
              </a:defRPr>
            </a:lvl5pPr>
            <a:lvl6pPr marL="2378560" indent="-216233" defTabSz="920491" eaLnBrk="0" fontAlgn="base" hangingPunct="0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Arial" charset="0"/>
              </a:defRPr>
            </a:lvl6pPr>
            <a:lvl7pPr marL="2811026" indent="-216233" defTabSz="920491" eaLnBrk="0" fontAlgn="base" hangingPunct="0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Arial" charset="0"/>
              </a:defRPr>
            </a:lvl7pPr>
            <a:lvl8pPr marL="3243491" indent="-216233" defTabSz="920491" eaLnBrk="0" fontAlgn="base" hangingPunct="0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Arial" charset="0"/>
              </a:defRPr>
            </a:lvl8pPr>
            <a:lvl9pPr marL="3675957" indent="-216233" defTabSz="920491" eaLnBrk="0" fontAlgn="base" hangingPunct="0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6751A04-F4A2-41FD-A228-8D86CEEB6C65}" type="slidenum">
              <a:rPr lang="fr-CH" altLang="fr-FR" sz="1200"/>
              <a:pPr eaLnBrk="1" hangingPunct="1"/>
              <a:t>7</a:t>
            </a:fld>
            <a:endParaRPr lang="fr-CH" altLang="fr-FR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8825" cy="3427413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2191"/>
            <a:ext cx="5030391" cy="4115405"/>
          </a:xfrm>
          <a:noFill/>
        </p:spPr>
        <p:txBody>
          <a:bodyPr/>
          <a:lstStyle/>
          <a:p>
            <a:endParaRPr lang="fr-CA" altLang="fr-F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491" eaLnBrk="0" hangingPunct="0">
              <a:defRPr kumimoji="1" sz="2300">
                <a:solidFill>
                  <a:schemeClr val="tx1"/>
                </a:solidFill>
                <a:latin typeface="Arial" charset="0"/>
              </a:defRPr>
            </a:lvl1pPr>
            <a:lvl2pPr marL="702756" indent="-270291" defTabSz="920491" eaLnBrk="0" hangingPunct="0">
              <a:defRPr kumimoji="1" sz="2300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20491" eaLnBrk="0" hangingPunct="0">
              <a:defRPr kumimoji="1" sz="2300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20491" eaLnBrk="0" hangingPunct="0">
              <a:defRPr kumimoji="1" sz="2300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20491" eaLnBrk="0" hangingPunct="0">
              <a:defRPr kumimoji="1" sz="2300">
                <a:solidFill>
                  <a:schemeClr val="tx1"/>
                </a:solidFill>
                <a:latin typeface="Arial" charset="0"/>
              </a:defRPr>
            </a:lvl5pPr>
            <a:lvl6pPr marL="2378560" indent="-216233" defTabSz="920491" eaLnBrk="0" fontAlgn="base" hangingPunct="0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Arial" charset="0"/>
              </a:defRPr>
            </a:lvl6pPr>
            <a:lvl7pPr marL="2811026" indent="-216233" defTabSz="920491" eaLnBrk="0" fontAlgn="base" hangingPunct="0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Arial" charset="0"/>
              </a:defRPr>
            </a:lvl7pPr>
            <a:lvl8pPr marL="3243491" indent="-216233" defTabSz="920491" eaLnBrk="0" fontAlgn="base" hangingPunct="0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Arial" charset="0"/>
              </a:defRPr>
            </a:lvl8pPr>
            <a:lvl9pPr marL="3675957" indent="-216233" defTabSz="920491" eaLnBrk="0" fontAlgn="base" hangingPunct="0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B8EAE0D-C9FB-4E7E-93FC-5F63AA111A28}" type="slidenum">
              <a:rPr lang="fr-CH" altLang="fr-FR" sz="1200"/>
              <a:pPr eaLnBrk="1" hangingPunct="1"/>
              <a:t>8</a:t>
            </a:fld>
            <a:endParaRPr lang="fr-CH" altLang="fr-FR" sz="120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8825" cy="3427413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2191"/>
            <a:ext cx="5030391" cy="4115405"/>
          </a:xfrm>
          <a:noFill/>
        </p:spPr>
        <p:txBody>
          <a:bodyPr/>
          <a:lstStyle/>
          <a:p>
            <a:endParaRPr lang="fr-CA" altLang="fr-F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491" eaLnBrk="0" hangingPunct="0">
              <a:defRPr kumimoji="1" sz="2300">
                <a:solidFill>
                  <a:schemeClr val="tx1"/>
                </a:solidFill>
                <a:latin typeface="Arial" charset="0"/>
              </a:defRPr>
            </a:lvl1pPr>
            <a:lvl2pPr marL="702756" indent="-270291" defTabSz="920491" eaLnBrk="0" hangingPunct="0">
              <a:defRPr kumimoji="1" sz="2300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20491" eaLnBrk="0" hangingPunct="0">
              <a:defRPr kumimoji="1" sz="2300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20491" eaLnBrk="0" hangingPunct="0">
              <a:defRPr kumimoji="1" sz="2300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20491" eaLnBrk="0" hangingPunct="0">
              <a:defRPr kumimoji="1" sz="2300">
                <a:solidFill>
                  <a:schemeClr val="tx1"/>
                </a:solidFill>
                <a:latin typeface="Arial" charset="0"/>
              </a:defRPr>
            </a:lvl5pPr>
            <a:lvl6pPr marL="2378560" indent="-216233" defTabSz="920491" eaLnBrk="0" fontAlgn="base" hangingPunct="0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Arial" charset="0"/>
              </a:defRPr>
            </a:lvl6pPr>
            <a:lvl7pPr marL="2811026" indent="-216233" defTabSz="920491" eaLnBrk="0" fontAlgn="base" hangingPunct="0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Arial" charset="0"/>
              </a:defRPr>
            </a:lvl7pPr>
            <a:lvl8pPr marL="3243491" indent="-216233" defTabSz="920491" eaLnBrk="0" fontAlgn="base" hangingPunct="0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Arial" charset="0"/>
              </a:defRPr>
            </a:lvl8pPr>
            <a:lvl9pPr marL="3675957" indent="-216233" defTabSz="920491" eaLnBrk="0" fontAlgn="base" hangingPunct="0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4A8D551-7378-43A1-B68F-D3F86FF7EFA3}" type="slidenum">
              <a:rPr lang="fr-CH" altLang="fr-FR" sz="1200"/>
              <a:pPr eaLnBrk="1" hangingPunct="1"/>
              <a:t>31</a:t>
            </a:fld>
            <a:endParaRPr lang="fr-CH" altLang="fr-FR" sz="120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8825" cy="3427413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2191"/>
            <a:ext cx="5030391" cy="4115405"/>
          </a:xfrm>
          <a:noFill/>
        </p:spPr>
        <p:txBody>
          <a:bodyPr/>
          <a:lstStyle/>
          <a:p>
            <a:r>
              <a:rPr lang="fr-FR" altLang="fr-FR" sz="1900"/>
              <a:t>Lorsqu’on se regarde dans le miroir, on ne voit qu’une image de nous.</a:t>
            </a:r>
          </a:p>
          <a:p>
            <a:r>
              <a:rPr lang="fr-FR" altLang="fr-FR" sz="1900"/>
              <a:t>Image virtuelle, droite et de même grandeur</a:t>
            </a:r>
            <a:endParaRPr lang="fr-FR" altLang="fr-F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491" eaLnBrk="0" hangingPunct="0">
              <a:defRPr kumimoji="1" sz="2300">
                <a:solidFill>
                  <a:schemeClr val="tx1"/>
                </a:solidFill>
                <a:latin typeface="Arial" charset="0"/>
              </a:defRPr>
            </a:lvl1pPr>
            <a:lvl2pPr marL="702756" indent="-270291" defTabSz="920491" eaLnBrk="0" hangingPunct="0">
              <a:defRPr kumimoji="1" sz="2300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20491" eaLnBrk="0" hangingPunct="0">
              <a:defRPr kumimoji="1" sz="2300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20491" eaLnBrk="0" hangingPunct="0">
              <a:defRPr kumimoji="1" sz="2300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20491" eaLnBrk="0" hangingPunct="0">
              <a:defRPr kumimoji="1" sz="2300">
                <a:solidFill>
                  <a:schemeClr val="tx1"/>
                </a:solidFill>
                <a:latin typeface="Arial" charset="0"/>
              </a:defRPr>
            </a:lvl5pPr>
            <a:lvl6pPr marL="2378560" indent="-216233" defTabSz="920491" eaLnBrk="0" fontAlgn="base" hangingPunct="0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Arial" charset="0"/>
              </a:defRPr>
            </a:lvl6pPr>
            <a:lvl7pPr marL="2811026" indent="-216233" defTabSz="920491" eaLnBrk="0" fontAlgn="base" hangingPunct="0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Arial" charset="0"/>
              </a:defRPr>
            </a:lvl7pPr>
            <a:lvl8pPr marL="3243491" indent="-216233" defTabSz="920491" eaLnBrk="0" fontAlgn="base" hangingPunct="0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Arial" charset="0"/>
              </a:defRPr>
            </a:lvl8pPr>
            <a:lvl9pPr marL="3675957" indent="-216233" defTabSz="920491" eaLnBrk="0" fontAlgn="base" hangingPunct="0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556903D-9308-413B-9F31-785874E6DD24}" type="slidenum">
              <a:rPr lang="fr-CH" altLang="fr-FR" sz="1200"/>
              <a:pPr eaLnBrk="1" hangingPunct="1"/>
              <a:t>33</a:t>
            </a:fld>
            <a:endParaRPr lang="fr-CH" altLang="fr-FR" sz="120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8825" cy="3427413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2191"/>
            <a:ext cx="5030391" cy="4115405"/>
          </a:xfrm>
          <a:noFill/>
        </p:spPr>
        <p:txBody>
          <a:bodyPr/>
          <a:lstStyle/>
          <a:p>
            <a:r>
              <a:rPr lang="fr-FR" altLang="fr-FR" sz="1900"/>
              <a:t>Discuter du centre de courbure (on trace avec un compas en partant de C).</a:t>
            </a:r>
          </a:p>
          <a:p>
            <a:r>
              <a:rPr lang="fr-FR" altLang="fr-FR" sz="1900"/>
              <a:t>Le foyer est à la moitié de la distance entre le centre de courbure et le miroir.</a:t>
            </a:r>
            <a:endParaRPr lang="fr-FR" alt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1AA26-A2D7-4758-8348-D93913C2309C}" type="datetimeFigureOut">
              <a:rPr lang="fr-FR" smtClean="0"/>
              <a:pPr/>
              <a:t>07/04/2020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34A7-4F32-486E-B4AA-C67CFDF4B03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4521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1AA26-A2D7-4758-8348-D93913C2309C}" type="datetimeFigureOut">
              <a:rPr lang="fr-FR" smtClean="0"/>
              <a:pPr/>
              <a:t>07/04/2020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34A7-4F32-486E-B4AA-C67CFDF4B03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7747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1AA26-A2D7-4758-8348-D93913C2309C}" type="datetimeFigureOut">
              <a:rPr lang="fr-FR" smtClean="0"/>
              <a:pPr/>
              <a:t>07/04/2020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34A7-4F32-486E-B4AA-C67CFDF4B03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217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1AA26-A2D7-4758-8348-D93913C2309C}" type="datetimeFigureOut">
              <a:rPr lang="fr-FR" smtClean="0"/>
              <a:pPr/>
              <a:t>07/04/2020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34A7-4F32-486E-B4AA-C67CFDF4B03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0000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1AA26-A2D7-4758-8348-D93913C2309C}" type="datetimeFigureOut">
              <a:rPr lang="fr-FR" smtClean="0"/>
              <a:pPr/>
              <a:t>07/04/2020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34A7-4F32-486E-B4AA-C67CFDF4B03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8669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1AA26-A2D7-4758-8348-D93913C2309C}" type="datetimeFigureOut">
              <a:rPr lang="fr-FR" smtClean="0"/>
              <a:pPr/>
              <a:t>07/04/2020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34A7-4F32-486E-B4AA-C67CFDF4B03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4023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1AA26-A2D7-4758-8348-D93913C2309C}" type="datetimeFigureOut">
              <a:rPr lang="fr-FR" smtClean="0"/>
              <a:pPr/>
              <a:t>07/04/2020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34A7-4F32-486E-B4AA-C67CFDF4B03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0186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1AA26-A2D7-4758-8348-D93913C2309C}" type="datetimeFigureOut">
              <a:rPr lang="fr-FR" smtClean="0"/>
              <a:pPr/>
              <a:t>07/04/2020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34A7-4F32-486E-B4AA-C67CFDF4B03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4979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1AA26-A2D7-4758-8348-D93913C2309C}" type="datetimeFigureOut">
              <a:rPr lang="fr-FR" smtClean="0"/>
              <a:pPr/>
              <a:t>07/04/2020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34A7-4F32-486E-B4AA-C67CFDF4B03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0769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1AA26-A2D7-4758-8348-D93913C2309C}" type="datetimeFigureOut">
              <a:rPr lang="fr-FR" smtClean="0"/>
              <a:pPr/>
              <a:t>07/04/2020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34A7-4F32-486E-B4AA-C67CFDF4B03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4508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1AA26-A2D7-4758-8348-D93913C2309C}" type="datetimeFigureOut">
              <a:rPr lang="fr-FR" smtClean="0"/>
              <a:pPr/>
              <a:t>07/04/2020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34A7-4F32-486E-B4AA-C67CFDF4B03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8194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1AA26-A2D7-4758-8348-D93913C2309C}" type="datetimeFigureOut">
              <a:rPr lang="fr-FR" smtClean="0"/>
              <a:pPr/>
              <a:t>07/04/2020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334A7-4F32-486E-B4AA-C67CFDF4B03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9484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23.wmf"/><Relationship Id="rId9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27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3.wmf"/><Relationship Id="rId2" Type="http://schemas.openxmlformats.org/officeDocument/2006/relationships/tags" Target="../tags/tag4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30.wmf"/><Relationship Id="rId4" Type="http://schemas.openxmlformats.org/officeDocument/2006/relationships/oleObject" Target="../embeddings/oleObject11.bin"/><Relationship Id="rId9" Type="http://schemas.openxmlformats.org/officeDocument/2006/relationships/image" Target="../media/image24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8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jpe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\\Eutchi\documents\Enseignement\Optique\Powerpoint\C0722.2.AVI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2.bin"/><Relationship Id="rId2" Type="http://schemas.openxmlformats.org/officeDocument/2006/relationships/tags" Target="../tags/tag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9.jpe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1916832"/>
            <a:ext cx="7772400" cy="1008111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fr-CA" altLang="fr-FR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Optique géométrique</a:t>
            </a:r>
            <a:br>
              <a:rPr lang="fr-CA" altLang="fr-FR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fr-CA" altLang="fr-FR" b="1" dirty="0" smtClean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195736" y="3284507"/>
            <a:ext cx="4968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Cours destiné aux étudiants  L1 Géologie (SII)</a:t>
            </a:r>
            <a:endParaRPr lang="fr-FR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1763688" y="4581128"/>
            <a:ext cx="5688632" cy="136815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Chargée de matière: H/KRARCHA</a:t>
            </a:r>
            <a:endParaRPr lang="fr-FR" sz="2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453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467"/>
    </mc:Choice>
    <mc:Fallback>
      <p:transition spd="slow" advTm="15467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oneTexte 15"/>
          <p:cNvSpPr txBox="1"/>
          <p:nvPr/>
        </p:nvSpPr>
        <p:spPr>
          <a:xfrm rot="20101577">
            <a:off x="6369607" y="5531549"/>
            <a:ext cx="20209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i="1" dirty="0" smtClean="0">
                <a:solidFill>
                  <a:srgbClr val="0070C0"/>
                </a:solidFill>
                <a:latin typeface="Comic Sans MS" pitchFamily="66" charset="0"/>
              </a:rPr>
              <a:t>H.KRARCHA</a:t>
            </a:r>
            <a:endParaRPr lang="fr-FR" sz="2000" i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fr-FR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Indice de réfraction </a:t>
            </a:r>
            <a:endParaRPr lang="fr-FR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158" y="1571612"/>
            <a:ext cx="8229600" cy="3071834"/>
          </a:xfrm>
        </p:spPr>
        <p:txBody>
          <a:bodyPr>
            <a:normAutofit/>
          </a:bodyPr>
          <a:lstStyle/>
          <a:p>
            <a:r>
              <a:rPr lang="fr-FR" dirty="0" smtClean="0"/>
              <a:t>Dans le vide, la lumière se propage en ligne droite de manière isotrope, avec une vitesse:</a:t>
            </a:r>
          </a:p>
          <a:p>
            <a:endParaRPr lang="fr-FR" dirty="0" smtClean="0"/>
          </a:p>
          <a:p>
            <a:r>
              <a:rPr lang="fr-FR" dirty="0" smtClean="0"/>
              <a:t>Dans un milieux transparent, isotrope et homogène, d’indice de réfraction</a:t>
            </a:r>
            <a:endParaRPr lang="fr-FR" sz="3600" dirty="0" smtClean="0"/>
          </a:p>
          <a:p>
            <a:endParaRPr lang="fr-FR" sz="3600" dirty="0" smtClean="0"/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28860" y="2714620"/>
            <a:ext cx="4629182" cy="714380"/>
          </a:xfrm>
          <a:prstGeom prst="rect">
            <a:avLst/>
          </a:prstGeom>
          <a:noFill/>
        </p:spPr>
      </p:pic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00826" y="3643314"/>
            <a:ext cx="333375" cy="819150"/>
          </a:xfrm>
          <a:prstGeom prst="rect">
            <a:avLst/>
          </a:prstGeom>
          <a:noFill/>
        </p:spPr>
      </p:pic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00166" y="4643446"/>
            <a:ext cx="1524000" cy="1485900"/>
          </a:xfrm>
          <a:prstGeom prst="rect">
            <a:avLst/>
          </a:prstGeom>
          <a:noFill/>
        </p:spPr>
      </p:pic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1943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3571868" y="5500702"/>
            <a:ext cx="4429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Vitesse de la lumière dans le  milieux</a:t>
            </a:r>
          </a:p>
          <a:p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3929058" y="4429132"/>
            <a:ext cx="4429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Vitesse de la lumière dans le vide</a:t>
            </a:r>
          </a:p>
          <a:p>
            <a:endParaRPr lang="fr-FR" dirty="0"/>
          </a:p>
        </p:txBody>
      </p:sp>
      <p:cxnSp>
        <p:nvCxnSpPr>
          <p:cNvPr id="15" name="Connecteur droit avec flèche 14"/>
          <p:cNvCxnSpPr/>
          <p:nvPr/>
        </p:nvCxnSpPr>
        <p:spPr>
          <a:xfrm flipV="1">
            <a:off x="3143240" y="4714884"/>
            <a:ext cx="571504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>
            <a:endCxn id="12" idx="1"/>
          </p:cNvCxnSpPr>
          <p:nvPr/>
        </p:nvCxnSpPr>
        <p:spPr>
          <a:xfrm flipV="1">
            <a:off x="3071802" y="5823868"/>
            <a:ext cx="500066" cy="34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0999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592"/>
    </mc:Choice>
    <mc:Fallback>
      <p:transition spd="slow" advTm="6592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928670"/>
            <a:ext cx="8280920" cy="535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 rot="20101577">
            <a:off x="7127825" y="5565380"/>
            <a:ext cx="20209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i="1" dirty="0" smtClean="0">
                <a:solidFill>
                  <a:srgbClr val="0070C0"/>
                </a:solidFill>
                <a:latin typeface="Comic Sans MS" pitchFamily="66" charset="0"/>
              </a:rPr>
              <a:t>H.KRARCHA</a:t>
            </a:r>
            <a:endParaRPr lang="fr-FR" sz="2000" i="1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289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490"/>
    </mc:Choice>
    <mc:Fallback>
      <p:transition spd="slow" advTm="1749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868" y="357166"/>
            <a:ext cx="4914900" cy="4776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000" y="0"/>
            <a:ext cx="4600000" cy="50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 rot="20101577">
            <a:off x="6362187" y="5586237"/>
            <a:ext cx="20209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i="1" dirty="0" smtClean="0">
                <a:solidFill>
                  <a:srgbClr val="0070C0"/>
                </a:solidFill>
                <a:latin typeface="Comic Sans MS" pitchFamily="66" charset="0"/>
              </a:rPr>
              <a:t>H.KRARCHA</a:t>
            </a:r>
            <a:endParaRPr lang="fr-FR" sz="2000" i="1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028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95"/>
    </mc:Choice>
    <mc:Fallback>
      <p:transition spd="slow" advTm="3095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fr-FR" b="1" dirty="0" smtClean="0"/>
              <a:t>LES TROIS LOIS DE DESCARTES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1142984"/>
            <a:ext cx="8229600" cy="1257296"/>
          </a:xfrm>
        </p:spPr>
        <p:txBody>
          <a:bodyPr/>
          <a:lstStyle/>
          <a:p>
            <a:r>
              <a:rPr lang="fr-FR" dirty="0" smtClean="0"/>
              <a:t>Le rayon réfléchie et le rayon réfracté se trouvent tout deux dans le plan d’incidence</a:t>
            </a:r>
            <a:endParaRPr lang="fr-FR" dirty="0"/>
          </a:p>
        </p:txBody>
      </p:sp>
      <p:pic>
        <p:nvPicPr>
          <p:cNvPr id="4" name="Picture 5" descr="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56" y="2220913"/>
            <a:ext cx="4776790" cy="463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 rot="20101577">
            <a:off x="6434195" y="5493095"/>
            <a:ext cx="20209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i="1" dirty="0" smtClean="0">
                <a:solidFill>
                  <a:srgbClr val="0070C0"/>
                </a:solidFill>
                <a:latin typeface="Comic Sans MS" pitchFamily="66" charset="0"/>
              </a:rPr>
              <a:t>H.KRARCHA</a:t>
            </a:r>
            <a:endParaRPr lang="fr-FR" sz="2000" i="1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934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308"/>
    </mc:Choice>
    <mc:Fallback>
      <p:transition spd="slow" advTm="9308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fr-BE" altLang="fr-FR" smtClean="0"/>
              <a:t>Rappels Théoriques</a:t>
            </a:r>
            <a:endParaRPr lang="fr-FR" altLang="fr-FR" smtClean="0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611188" y="1341438"/>
            <a:ext cx="7924800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</a:pPr>
            <a:r>
              <a:rPr lang="fr-BE" altLang="fr-FR" sz="3200"/>
              <a:t>Réflexion de la lumière :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</a:pPr>
            <a:endParaRPr lang="fr-BE" altLang="fr-FR" sz="3200"/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</a:pPr>
            <a:endParaRPr lang="fr-BE" altLang="fr-FR" sz="3200"/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</a:pPr>
            <a:endParaRPr lang="fr-BE" altLang="fr-FR" sz="3200"/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</a:pPr>
            <a:endParaRPr lang="fr-BE" altLang="fr-FR" sz="3200"/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</a:pPr>
            <a:endParaRPr lang="fr-BE" altLang="fr-FR" sz="3200"/>
          </a:p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fr-BE" altLang="fr-FR" sz="2400"/>
              <a:t>Angle d’incidence (i</a:t>
            </a:r>
            <a:r>
              <a:rPr lang="fr-BE" altLang="fr-FR" sz="2400" baseline="-25000"/>
              <a:t>1</a:t>
            </a:r>
            <a:r>
              <a:rPr lang="fr-BE" altLang="fr-FR" sz="2400"/>
              <a:t>) = angle de réflexion (i</a:t>
            </a:r>
            <a:r>
              <a:rPr lang="fr-BE" altLang="fr-FR" sz="2400" baseline="-25000"/>
              <a:t>2</a:t>
            </a:r>
            <a:r>
              <a:rPr lang="fr-BE" altLang="fr-FR" sz="2400"/>
              <a:t>)</a:t>
            </a:r>
          </a:p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fr-BE" altLang="fr-FR" sz="2400">
                <a:solidFill>
                  <a:srgbClr val="000099"/>
                </a:solidFill>
              </a:rPr>
              <a:t>Attention les angles i</a:t>
            </a:r>
            <a:r>
              <a:rPr lang="fr-BE" altLang="fr-FR" sz="2400" baseline="-25000">
                <a:solidFill>
                  <a:srgbClr val="000099"/>
                </a:solidFill>
              </a:rPr>
              <a:t>1 </a:t>
            </a:r>
            <a:r>
              <a:rPr lang="fr-BE" altLang="fr-FR" sz="2400">
                <a:solidFill>
                  <a:srgbClr val="000099"/>
                </a:solidFill>
              </a:rPr>
              <a:t>et i</a:t>
            </a:r>
            <a:r>
              <a:rPr lang="fr-BE" altLang="fr-FR" sz="2400" baseline="-25000">
                <a:solidFill>
                  <a:srgbClr val="000099"/>
                </a:solidFill>
              </a:rPr>
              <a:t>2</a:t>
            </a:r>
            <a:r>
              <a:rPr lang="fr-BE" altLang="fr-FR" sz="2400">
                <a:solidFill>
                  <a:srgbClr val="000099"/>
                </a:solidFill>
              </a:rPr>
              <a:t> sont mesurés par rapport à la </a:t>
            </a:r>
            <a:r>
              <a:rPr lang="fr-BE" altLang="fr-FR" sz="2400" u="sng">
                <a:solidFill>
                  <a:srgbClr val="000099"/>
                </a:solidFill>
              </a:rPr>
              <a:t>normale</a:t>
            </a:r>
            <a:r>
              <a:rPr lang="fr-BE" altLang="fr-FR" sz="2400">
                <a:solidFill>
                  <a:srgbClr val="000099"/>
                </a:solidFill>
              </a:rPr>
              <a:t> au miroir!</a:t>
            </a:r>
            <a:endParaRPr lang="fr-BE" altLang="fr-FR" sz="2400" baseline="-25000">
              <a:solidFill>
                <a:srgbClr val="000099"/>
              </a:solidFill>
            </a:endParaRPr>
          </a:p>
        </p:txBody>
      </p:sp>
      <p:grpSp>
        <p:nvGrpSpPr>
          <p:cNvPr id="14340" name="Group 7"/>
          <p:cNvGrpSpPr>
            <a:grpSpLocks/>
          </p:cNvGrpSpPr>
          <p:nvPr/>
        </p:nvGrpSpPr>
        <p:grpSpPr bwMode="auto">
          <a:xfrm>
            <a:off x="2195513" y="1985963"/>
            <a:ext cx="4752975" cy="2667000"/>
            <a:chOff x="1383" y="1207"/>
            <a:chExt cx="2994" cy="1680"/>
          </a:xfrm>
        </p:grpSpPr>
        <p:pic>
          <p:nvPicPr>
            <p:cNvPr id="14341" name="Picture 5" descr="reflexion-miroi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3" y="1207"/>
              <a:ext cx="2994" cy="1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2" name="Text Box 6"/>
            <p:cNvSpPr txBox="1">
              <a:spLocks noChangeArrowheads="1"/>
            </p:cNvSpPr>
            <p:nvPr/>
          </p:nvSpPr>
          <p:spPr bwMode="auto">
            <a:xfrm rot="5400000">
              <a:off x="2633" y="2453"/>
              <a:ext cx="6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r-BE" altLang="fr-FR"/>
                <a:t>normale</a:t>
              </a:r>
              <a:endParaRPr lang="fr-FR" altLang="fr-FR"/>
            </a:p>
          </p:txBody>
        </p:sp>
      </p:grpSp>
    </p:spTree>
    <p:extLst>
      <p:ext uri="{BB962C8B-B14F-4D97-AF65-F5344CB8AC3E}">
        <p14:creationId xmlns:p14="http://schemas.microsoft.com/office/powerpoint/2010/main" val="4212282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882"/>
    </mc:Choice>
    <mc:Fallback>
      <p:transition spd="slow" advTm="13882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4143375" cy="723900"/>
          </a:xfrm>
        </p:spPr>
        <p:txBody>
          <a:bodyPr/>
          <a:lstStyle/>
          <a:p>
            <a:pPr algn="l" eaLnBrk="1" hangingPunct="1"/>
            <a:r>
              <a:rPr lang="en-CA" altLang="fr-FR" sz="3200" smtClean="0"/>
              <a:t>4.3 La réflexion</a:t>
            </a:r>
            <a:endParaRPr lang="en-US" altLang="fr-FR" sz="320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0050" y="723900"/>
            <a:ext cx="8220075" cy="17446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CA" altLang="fr-FR" sz="1800" b="1" smtClean="0"/>
              <a:t>Réflexion diffuse</a:t>
            </a:r>
            <a:r>
              <a:rPr lang="en-CA" altLang="fr-FR" sz="1800" smtClean="0"/>
              <a:t>: dans toutes les directions. </a:t>
            </a:r>
            <a:r>
              <a:rPr lang="fr-CA" altLang="fr-FR" sz="1800" i="1" smtClean="0"/>
              <a:t>Visible dans toute les directions.</a:t>
            </a:r>
            <a:endParaRPr lang="en-CA" altLang="fr-FR" sz="1800" smtClean="0"/>
          </a:p>
          <a:p>
            <a:pPr eaLnBrk="1" hangingPunct="1">
              <a:lnSpc>
                <a:spcPct val="90000"/>
              </a:lnSpc>
            </a:pPr>
            <a:r>
              <a:rPr lang="en-CA" altLang="fr-FR" sz="1800" b="1" smtClean="0"/>
              <a:t>Réflexion spéculaire</a:t>
            </a:r>
            <a:r>
              <a:rPr lang="en-CA" altLang="fr-FR" sz="1800" smtClean="0"/>
              <a:t>: dans une seule direction défini par la loi de la réflexion (L’angle d’indicence = angle de réflexion, les 2 rayons + normale dans un m</a:t>
            </a:r>
            <a:r>
              <a:rPr lang="en-US" altLang="fr-FR" sz="1800" smtClean="0"/>
              <a:t>ê</a:t>
            </a:r>
            <a:r>
              <a:rPr lang="en-CA" altLang="fr-FR" sz="1800" smtClean="0"/>
              <a:t>me </a:t>
            </a:r>
            <a:r>
              <a:rPr lang="en-CA" altLang="fr-FR" sz="1800" u="sng" smtClean="0"/>
              <a:t>plan d’incidence</a:t>
            </a:r>
            <a:r>
              <a:rPr lang="en-CA" altLang="fr-FR" sz="1800" smtClean="0"/>
              <a:t> perpendiculaire à la surface). </a:t>
            </a:r>
            <a:r>
              <a:rPr lang="fr-CA" altLang="fr-FR" sz="1800" i="1" smtClean="0"/>
              <a:t>Visible dans une seule direction.</a:t>
            </a:r>
            <a:endParaRPr lang="en-US" altLang="fr-FR" sz="1800" i="1" smtClean="0"/>
          </a:p>
        </p:txBody>
      </p:sp>
      <p:grpSp>
        <p:nvGrpSpPr>
          <p:cNvPr id="6148" name="Group 22"/>
          <p:cNvGrpSpPr>
            <a:grpSpLocks/>
          </p:cNvGrpSpPr>
          <p:nvPr/>
        </p:nvGrpSpPr>
        <p:grpSpPr bwMode="auto">
          <a:xfrm>
            <a:off x="282575" y="3343275"/>
            <a:ext cx="4578350" cy="2862263"/>
            <a:chOff x="346" y="2088"/>
            <a:chExt cx="2884" cy="1803"/>
          </a:xfrm>
        </p:grpSpPr>
        <p:grpSp>
          <p:nvGrpSpPr>
            <p:cNvPr id="6150" name="Group 17"/>
            <p:cNvGrpSpPr>
              <a:grpSpLocks/>
            </p:cNvGrpSpPr>
            <p:nvPr/>
          </p:nvGrpSpPr>
          <p:grpSpPr bwMode="auto">
            <a:xfrm>
              <a:off x="1132" y="2650"/>
              <a:ext cx="1124" cy="932"/>
              <a:chOff x="1156" y="2254"/>
              <a:chExt cx="1124" cy="932"/>
            </a:xfrm>
          </p:grpSpPr>
          <p:sp>
            <p:nvSpPr>
              <p:cNvPr id="6155" name="Line 5"/>
              <p:cNvSpPr>
                <a:spLocks noChangeShapeType="1"/>
              </p:cNvSpPr>
              <p:nvPr/>
            </p:nvSpPr>
            <p:spPr bwMode="auto">
              <a:xfrm rot="3600000">
                <a:off x="1026" y="2720"/>
                <a:ext cx="932" cy="0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56" name="Line 6"/>
              <p:cNvSpPr>
                <a:spLocks noChangeShapeType="1"/>
              </p:cNvSpPr>
              <p:nvPr/>
            </p:nvSpPr>
            <p:spPr bwMode="auto">
              <a:xfrm flipV="1">
                <a:off x="1728" y="2268"/>
                <a:ext cx="0" cy="858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prstDash val="dash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57" name="Arc 7"/>
              <p:cNvSpPr>
                <a:spLocks/>
              </p:cNvSpPr>
              <p:nvPr/>
            </p:nvSpPr>
            <p:spPr bwMode="auto">
              <a:xfrm>
                <a:off x="1597" y="2876"/>
                <a:ext cx="133" cy="228"/>
              </a:xfrm>
              <a:custGeom>
                <a:avLst/>
                <a:gdLst>
                  <a:gd name="T0" fmla="*/ 0 w 12599"/>
                  <a:gd name="T1" fmla="*/ 43 h 21590"/>
                  <a:gd name="T2" fmla="*/ 126 w 12599"/>
                  <a:gd name="T3" fmla="*/ 0 h 21590"/>
                  <a:gd name="T4" fmla="*/ 133 w 12599"/>
                  <a:gd name="T5" fmla="*/ 228 h 2159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2599" h="21590" fill="none" extrusionOk="0">
                    <a:moveTo>
                      <a:pt x="0" y="4045"/>
                    </a:moveTo>
                    <a:cubicBezTo>
                      <a:pt x="3492" y="1536"/>
                      <a:pt x="7654" y="128"/>
                      <a:pt x="11952" y="-1"/>
                    </a:cubicBezTo>
                  </a:path>
                  <a:path w="12599" h="21590" stroke="0" extrusionOk="0">
                    <a:moveTo>
                      <a:pt x="0" y="4045"/>
                    </a:moveTo>
                    <a:cubicBezTo>
                      <a:pt x="3492" y="1536"/>
                      <a:pt x="7654" y="128"/>
                      <a:pt x="11952" y="-1"/>
                    </a:cubicBezTo>
                    <a:lnTo>
                      <a:pt x="12599" y="21590"/>
                    </a:lnTo>
                    <a:lnTo>
                      <a:pt x="0" y="4045"/>
                    </a:lnTo>
                    <a:close/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graphicFrame>
            <p:nvGraphicFramePr>
              <p:cNvPr id="6158" name="Object 8"/>
              <p:cNvGraphicFramePr>
                <a:graphicFrameLocks noChangeAspect="1"/>
              </p:cNvGraphicFramePr>
              <p:nvPr/>
            </p:nvGraphicFramePr>
            <p:xfrm>
              <a:off x="1570" y="2655"/>
              <a:ext cx="144" cy="21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22" name="Equation" r:id="rId3" imgW="152334" imgH="228501" progId="">
                      <p:embed/>
                    </p:oleObj>
                  </mc:Choice>
                  <mc:Fallback>
                    <p:oleObj name="Equation" r:id="rId3" imgW="152334" imgH="228501" progId="">
                      <p:embed/>
                      <p:pic>
                        <p:nvPicPr>
                          <p:cNvPr id="0" name="Picture 1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70" y="2655"/>
                            <a:ext cx="144" cy="21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159" name="Line 10"/>
              <p:cNvSpPr>
                <a:spLocks noChangeShapeType="1"/>
              </p:cNvSpPr>
              <p:nvPr/>
            </p:nvSpPr>
            <p:spPr bwMode="auto">
              <a:xfrm rot="-3600000">
                <a:off x="1610" y="2912"/>
                <a:ext cx="486" cy="0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60" name="Arc 12"/>
              <p:cNvSpPr>
                <a:spLocks/>
              </p:cNvSpPr>
              <p:nvPr/>
            </p:nvSpPr>
            <p:spPr bwMode="auto">
              <a:xfrm>
                <a:off x="1724" y="2878"/>
                <a:ext cx="129" cy="228"/>
              </a:xfrm>
              <a:custGeom>
                <a:avLst/>
                <a:gdLst>
                  <a:gd name="T0" fmla="*/ 0 w 12225"/>
                  <a:gd name="T1" fmla="*/ 0 h 21600"/>
                  <a:gd name="T2" fmla="*/ 129 w 12225"/>
                  <a:gd name="T3" fmla="*/ 35 h 21600"/>
                  <a:gd name="T4" fmla="*/ 7 w 12225"/>
                  <a:gd name="T5" fmla="*/ 22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2225" h="21600" fill="none" extrusionOk="0">
                    <a:moveTo>
                      <a:pt x="0" y="10"/>
                    </a:moveTo>
                    <a:cubicBezTo>
                      <a:pt x="220" y="3"/>
                      <a:pt x="440" y="-1"/>
                      <a:pt x="661" y="0"/>
                    </a:cubicBezTo>
                    <a:cubicBezTo>
                      <a:pt x="4755" y="0"/>
                      <a:pt x="8766" y="1163"/>
                      <a:pt x="12224" y="3356"/>
                    </a:cubicBezTo>
                  </a:path>
                  <a:path w="12225" h="21600" stroke="0" extrusionOk="0">
                    <a:moveTo>
                      <a:pt x="0" y="10"/>
                    </a:moveTo>
                    <a:cubicBezTo>
                      <a:pt x="220" y="3"/>
                      <a:pt x="440" y="-1"/>
                      <a:pt x="661" y="0"/>
                    </a:cubicBezTo>
                    <a:cubicBezTo>
                      <a:pt x="4755" y="0"/>
                      <a:pt x="8766" y="1163"/>
                      <a:pt x="12224" y="3356"/>
                    </a:cubicBezTo>
                    <a:lnTo>
                      <a:pt x="661" y="21600"/>
                    </a:lnTo>
                    <a:lnTo>
                      <a:pt x="0" y="10"/>
                    </a:lnTo>
                    <a:close/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graphicFrame>
            <p:nvGraphicFramePr>
              <p:cNvPr id="6161" name="Object 13"/>
              <p:cNvGraphicFramePr>
                <a:graphicFrameLocks noChangeAspect="1"/>
              </p:cNvGraphicFramePr>
              <p:nvPr/>
            </p:nvGraphicFramePr>
            <p:xfrm>
              <a:off x="1754" y="2669"/>
              <a:ext cx="156" cy="21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23" name="Equation" r:id="rId5" imgW="165028" imgH="228501" progId="">
                      <p:embed/>
                    </p:oleObj>
                  </mc:Choice>
                  <mc:Fallback>
                    <p:oleObj name="Equation" r:id="rId5" imgW="165028" imgH="228501" progId="">
                      <p:embed/>
                      <p:pic>
                        <p:nvPicPr>
                          <p:cNvPr id="0" name="Picture 1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754" y="2669"/>
                            <a:ext cx="156" cy="21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162" name="Line 14"/>
              <p:cNvSpPr>
                <a:spLocks noChangeShapeType="1"/>
              </p:cNvSpPr>
              <p:nvPr/>
            </p:nvSpPr>
            <p:spPr bwMode="auto">
              <a:xfrm>
                <a:off x="1156" y="3128"/>
                <a:ext cx="1124" cy="0"/>
              </a:xfrm>
              <a:prstGeom prst="line">
                <a:avLst/>
              </a:prstGeom>
              <a:noFill/>
              <a:ln w="9525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63" name="Line 15"/>
              <p:cNvSpPr>
                <a:spLocks noChangeShapeType="1"/>
              </p:cNvSpPr>
              <p:nvPr/>
            </p:nvSpPr>
            <p:spPr bwMode="auto">
              <a:xfrm rot="3600000">
                <a:off x="1174" y="2492"/>
                <a:ext cx="374" cy="0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64" name="Line 16"/>
              <p:cNvSpPr>
                <a:spLocks noChangeShapeType="1"/>
              </p:cNvSpPr>
              <p:nvPr/>
            </p:nvSpPr>
            <p:spPr bwMode="auto">
              <a:xfrm rot="-3600000">
                <a:off x="1519" y="2760"/>
                <a:ext cx="844" cy="0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6151" name="AutoShape 18"/>
            <p:cNvSpPr>
              <a:spLocks noChangeArrowheads="1"/>
            </p:cNvSpPr>
            <p:nvPr/>
          </p:nvSpPr>
          <p:spPr bwMode="auto">
            <a:xfrm>
              <a:off x="1482" y="2088"/>
              <a:ext cx="732" cy="234"/>
            </a:xfrm>
            <a:prstGeom prst="wedgeRoundRectCallout">
              <a:avLst>
                <a:gd name="adj1" fmla="val -18579"/>
                <a:gd name="adj2" fmla="val 190597"/>
                <a:gd name="adj3" fmla="val 1666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fr-CA" altLang="fr-FR"/>
                <a:t>Normale</a:t>
              </a:r>
              <a:endParaRPr lang="fr-FR" altLang="fr-FR"/>
            </a:p>
          </p:txBody>
        </p:sp>
        <p:sp>
          <p:nvSpPr>
            <p:cNvPr id="6152" name="AutoShape 19"/>
            <p:cNvSpPr>
              <a:spLocks noChangeArrowheads="1"/>
            </p:cNvSpPr>
            <p:nvPr/>
          </p:nvSpPr>
          <p:spPr bwMode="auto">
            <a:xfrm>
              <a:off x="346" y="2116"/>
              <a:ext cx="690" cy="426"/>
            </a:xfrm>
            <a:prstGeom prst="wedgeRoundRectCallout">
              <a:avLst>
                <a:gd name="adj1" fmla="val 73042"/>
                <a:gd name="adj2" fmla="val 82630"/>
                <a:gd name="adj3" fmla="val 1666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fr-CA" altLang="fr-FR"/>
                <a:t>Rayon incident</a:t>
              </a:r>
              <a:endParaRPr lang="fr-FR" altLang="fr-FR"/>
            </a:p>
          </p:txBody>
        </p:sp>
        <p:sp>
          <p:nvSpPr>
            <p:cNvPr id="6153" name="AutoShape 20"/>
            <p:cNvSpPr>
              <a:spLocks noChangeArrowheads="1"/>
            </p:cNvSpPr>
            <p:nvPr/>
          </p:nvSpPr>
          <p:spPr bwMode="auto">
            <a:xfrm>
              <a:off x="2540" y="2304"/>
              <a:ext cx="690" cy="426"/>
            </a:xfrm>
            <a:prstGeom prst="wedgeRoundRectCallout">
              <a:avLst>
                <a:gd name="adj1" fmla="val -105218"/>
                <a:gd name="adj2" fmla="val 58685"/>
                <a:gd name="adj3" fmla="val 1666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fr-CA" altLang="fr-FR"/>
                <a:t>Rayon réfléchi</a:t>
              </a:r>
              <a:endParaRPr lang="fr-FR" altLang="fr-FR"/>
            </a:p>
          </p:txBody>
        </p:sp>
        <p:graphicFrame>
          <p:nvGraphicFramePr>
            <p:cNvPr id="6154" name="Object 21"/>
            <p:cNvGraphicFramePr>
              <a:graphicFrameLocks noChangeAspect="1"/>
            </p:cNvGraphicFramePr>
            <p:nvPr/>
          </p:nvGraphicFramePr>
          <p:xfrm>
            <a:off x="1444" y="3603"/>
            <a:ext cx="544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24" name="Equation" r:id="rId7" imgW="431613" imgH="228501" progId="">
                    <p:embed/>
                  </p:oleObj>
                </mc:Choice>
                <mc:Fallback>
                  <p:oleObj name="Equation" r:id="rId7" imgW="431613" imgH="228501" progId="">
                    <p:embed/>
                    <p:pic>
                      <p:nvPicPr>
                        <p:cNvPr id="0" name="Picture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4" y="3603"/>
                          <a:ext cx="544" cy="2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6149" name="Picture 23" descr="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75" y="2314575"/>
            <a:ext cx="39147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3311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574"/>
    </mc:Choice>
    <mc:Fallback>
      <p:transition spd="slow" advTm="8574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 altLang="fr-FR" smtClean="0"/>
              <a:t>Loi de la réflexion</a:t>
            </a:r>
          </a:p>
        </p:txBody>
      </p:sp>
      <p:graphicFrame>
        <p:nvGraphicFramePr>
          <p:cNvPr id="11267" name="Object 4"/>
          <p:cNvGraphicFramePr>
            <a:graphicFrameLocks noGrp="1" noChangeAspect="1"/>
          </p:cNvGraphicFramePr>
          <p:nvPr>
            <p:ph type="body" idx="1"/>
          </p:nvPr>
        </p:nvGraphicFramePr>
        <p:xfrm>
          <a:off x="3919538" y="1600200"/>
          <a:ext cx="1381125" cy="63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7" name="Equation" r:id="rId3" imgW="469696" imgH="215806" progId="">
                  <p:embed/>
                </p:oleObj>
              </mc:Choice>
              <mc:Fallback>
                <p:oleObj name="Equation" r:id="rId3" imgW="469696" imgH="215806" progId="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9538" y="1600200"/>
                        <a:ext cx="1381125" cy="630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8" name="Line 5"/>
          <p:cNvSpPr>
            <a:spLocks noChangeShapeType="1"/>
          </p:cNvSpPr>
          <p:nvPr/>
        </p:nvSpPr>
        <p:spPr bwMode="auto">
          <a:xfrm flipV="1">
            <a:off x="2667000" y="5257800"/>
            <a:ext cx="38100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269" name="Line 6"/>
          <p:cNvSpPr>
            <a:spLocks noChangeShapeType="1"/>
          </p:cNvSpPr>
          <p:nvPr/>
        </p:nvSpPr>
        <p:spPr bwMode="auto">
          <a:xfrm>
            <a:off x="4495800" y="2971800"/>
            <a:ext cx="0" cy="22860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cxnSp>
        <p:nvCxnSpPr>
          <p:cNvPr id="11270" name="AutoShape 14"/>
          <p:cNvCxnSpPr>
            <a:cxnSpLocks noChangeShapeType="1"/>
          </p:cNvCxnSpPr>
          <p:nvPr/>
        </p:nvCxnSpPr>
        <p:spPr bwMode="auto">
          <a:xfrm rot="16200000" flipH="1">
            <a:off x="4495800" y="5257800"/>
            <a:ext cx="1588" cy="1588"/>
          </a:xfrm>
          <a:prstGeom prst="curvedConnector3">
            <a:avLst>
              <a:gd name="adj1" fmla="val 1440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271" name="AutoShape 15"/>
          <p:cNvCxnSpPr>
            <a:cxnSpLocks noChangeShapeType="1"/>
          </p:cNvCxnSpPr>
          <p:nvPr/>
        </p:nvCxnSpPr>
        <p:spPr bwMode="auto">
          <a:xfrm rot="16200000" flipH="1">
            <a:off x="4495800" y="5257800"/>
            <a:ext cx="1588" cy="1588"/>
          </a:xfrm>
          <a:prstGeom prst="curvedConnector3">
            <a:avLst>
              <a:gd name="adj1" fmla="val 1440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272" name="Freeform 20"/>
          <p:cNvSpPr>
            <a:spLocks/>
          </p:cNvSpPr>
          <p:nvPr/>
        </p:nvSpPr>
        <p:spPr bwMode="auto">
          <a:xfrm>
            <a:off x="4065588" y="4805363"/>
            <a:ext cx="825500" cy="263525"/>
          </a:xfrm>
          <a:custGeom>
            <a:avLst/>
            <a:gdLst>
              <a:gd name="T0" fmla="*/ 0 w 520"/>
              <a:gd name="T1" fmla="*/ 177800 h 166"/>
              <a:gd name="T2" fmla="*/ 34925 w 520"/>
              <a:gd name="T3" fmla="*/ 155575 h 166"/>
              <a:gd name="T4" fmla="*/ 69850 w 520"/>
              <a:gd name="T5" fmla="*/ 142875 h 166"/>
              <a:gd name="T6" fmla="*/ 209550 w 520"/>
              <a:gd name="T7" fmla="*/ 50800 h 166"/>
              <a:gd name="T8" fmla="*/ 314325 w 520"/>
              <a:gd name="T9" fmla="*/ 15875 h 166"/>
              <a:gd name="T10" fmla="*/ 685800 w 520"/>
              <a:gd name="T11" fmla="*/ 107950 h 166"/>
              <a:gd name="T12" fmla="*/ 790575 w 520"/>
              <a:gd name="T13" fmla="*/ 225425 h 166"/>
              <a:gd name="T14" fmla="*/ 825500 w 520"/>
              <a:gd name="T15" fmla="*/ 260350 h 16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20" h="166">
                <a:moveTo>
                  <a:pt x="0" y="112"/>
                </a:moveTo>
                <a:cubicBezTo>
                  <a:pt x="7" y="107"/>
                  <a:pt x="14" y="102"/>
                  <a:pt x="22" y="98"/>
                </a:cubicBezTo>
                <a:cubicBezTo>
                  <a:pt x="29" y="95"/>
                  <a:pt x="37" y="94"/>
                  <a:pt x="44" y="90"/>
                </a:cubicBezTo>
                <a:cubicBezTo>
                  <a:pt x="74" y="73"/>
                  <a:pt x="104" y="51"/>
                  <a:pt x="132" y="32"/>
                </a:cubicBezTo>
                <a:cubicBezTo>
                  <a:pt x="148" y="21"/>
                  <a:pt x="179" y="16"/>
                  <a:pt x="198" y="10"/>
                </a:cubicBezTo>
                <a:cubicBezTo>
                  <a:pt x="361" y="18"/>
                  <a:pt x="325" y="0"/>
                  <a:pt x="432" y="68"/>
                </a:cubicBezTo>
                <a:cubicBezTo>
                  <a:pt x="455" y="83"/>
                  <a:pt x="481" y="118"/>
                  <a:pt x="498" y="142"/>
                </a:cubicBezTo>
                <a:cubicBezTo>
                  <a:pt x="515" y="166"/>
                  <a:pt x="503" y="164"/>
                  <a:pt x="520" y="164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aphicFrame>
        <p:nvGraphicFramePr>
          <p:cNvPr id="11273" name="Object 21"/>
          <p:cNvGraphicFramePr>
            <a:graphicFrameLocks noChangeAspect="1"/>
          </p:cNvGraphicFramePr>
          <p:nvPr/>
        </p:nvGraphicFramePr>
        <p:xfrm>
          <a:off x="3924300" y="4419600"/>
          <a:ext cx="290513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8" name="Equation" r:id="rId5" imgW="152268" imgH="215713" progId="">
                  <p:embed/>
                </p:oleObj>
              </mc:Choice>
              <mc:Fallback>
                <p:oleObj name="Equation" r:id="rId5" imgW="152268" imgH="215713" progId="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4419600"/>
                        <a:ext cx="290513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4" name="Object 22"/>
          <p:cNvGraphicFramePr>
            <a:graphicFrameLocks noChangeAspect="1"/>
          </p:cNvGraphicFramePr>
          <p:nvPr/>
        </p:nvGraphicFramePr>
        <p:xfrm>
          <a:off x="4673600" y="4470400"/>
          <a:ext cx="388938" cy="77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9" name="Equation" r:id="rId7" imgW="203024" imgH="406048" progId="">
                  <p:embed/>
                </p:oleObj>
              </mc:Choice>
              <mc:Fallback>
                <p:oleObj name="Equation" r:id="rId7" imgW="203024" imgH="406048" progId="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3600" y="4470400"/>
                        <a:ext cx="388938" cy="779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5" name="Line 24"/>
          <p:cNvSpPr>
            <a:spLocks noChangeShapeType="1"/>
          </p:cNvSpPr>
          <p:nvPr/>
        </p:nvSpPr>
        <p:spPr bwMode="auto">
          <a:xfrm flipH="1" flipV="1">
            <a:off x="3657600" y="4724400"/>
            <a:ext cx="838200" cy="533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276" name="Line 26"/>
          <p:cNvSpPr>
            <a:spLocks noChangeShapeType="1"/>
          </p:cNvSpPr>
          <p:nvPr/>
        </p:nvSpPr>
        <p:spPr bwMode="auto">
          <a:xfrm>
            <a:off x="2514600" y="3962400"/>
            <a:ext cx="1143000" cy="762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277" name="Line 27"/>
          <p:cNvSpPr>
            <a:spLocks noChangeShapeType="1"/>
          </p:cNvSpPr>
          <p:nvPr/>
        </p:nvSpPr>
        <p:spPr bwMode="auto">
          <a:xfrm flipV="1">
            <a:off x="4495800" y="4724400"/>
            <a:ext cx="990600" cy="533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278" name="Line 29"/>
          <p:cNvSpPr>
            <a:spLocks noChangeShapeType="1"/>
          </p:cNvSpPr>
          <p:nvPr/>
        </p:nvSpPr>
        <p:spPr bwMode="auto">
          <a:xfrm flipV="1">
            <a:off x="5486400" y="4038600"/>
            <a:ext cx="1219200" cy="685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85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401"/>
    </mc:Choice>
    <mc:Fallback>
      <p:transition spd="slow" advTm="11401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3825" y="0"/>
            <a:ext cx="4067175" cy="885825"/>
          </a:xfrm>
        </p:spPr>
        <p:txBody>
          <a:bodyPr/>
          <a:lstStyle/>
          <a:p>
            <a:pPr algn="l" eaLnBrk="1" hangingPunct="1"/>
            <a:r>
              <a:rPr lang="fr-CA" altLang="fr-FR" sz="3200" smtClean="0">
                <a:solidFill>
                  <a:schemeClr val="tx1"/>
                </a:solidFill>
              </a:rPr>
              <a:t>4.4 La réfraction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6863" y="669925"/>
            <a:ext cx="8220075" cy="1870075"/>
          </a:xfrm>
        </p:spPr>
        <p:txBody>
          <a:bodyPr/>
          <a:lstStyle/>
          <a:p>
            <a:pPr marL="285750" indent="-285750" eaLnBrk="1" hangingPunct="1">
              <a:buClr>
                <a:schemeClr val="tx1"/>
              </a:buClr>
              <a:defRPr/>
            </a:pPr>
            <a:r>
              <a:rPr lang="fr-CA" altLang="fr-FR" sz="1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Définition: </a:t>
            </a:r>
            <a:r>
              <a:rPr lang="fr-CA" altLang="fr-FR" sz="1800" i="1" smtClean="0"/>
              <a:t>Changement de direction que subit la lumière en traversant la surface de séparation entre deux milieux.</a:t>
            </a:r>
          </a:p>
          <a:p>
            <a:pPr marL="285750" indent="-285750" eaLnBrk="1" hangingPunct="1">
              <a:buClr>
                <a:schemeClr val="tx1"/>
              </a:buClr>
              <a:defRPr/>
            </a:pPr>
            <a:r>
              <a:rPr lang="fr-CA" altLang="fr-FR" sz="1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Loi de la réfraction: </a:t>
            </a:r>
            <a:r>
              <a:rPr lang="fr-CA" altLang="fr-FR" sz="1800" smtClean="0"/>
              <a:t>Soit une surface séparant deux milieux différents, un </a:t>
            </a:r>
            <a:r>
              <a:rPr lang="fr-CA" altLang="fr-FR" sz="1800" smtClean="0">
                <a:solidFill>
                  <a:schemeClr val="accent2"/>
                </a:solidFill>
              </a:rPr>
              <a:t>rayon incident</a:t>
            </a:r>
            <a:r>
              <a:rPr lang="fr-CA" altLang="fr-FR" sz="1800" smtClean="0"/>
              <a:t>, la </a:t>
            </a:r>
            <a:r>
              <a:rPr lang="fr-CA" altLang="fr-FR" sz="1800" smtClean="0">
                <a:solidFill>
                  <a:srgbClr val="FF6600"/>
                </a:solidFill>
              </a:rPr>
              <a:t>normale</a:t>
            </a:r>
            <a:r>
              <a:rPr lang="fr-CA" altLang="fr-FR" sz="1800" smtClean="0"/>
              <a:t> perpendiculaire à la surface et partant du point où le rayon frappe la surface, un </a:t>
            </a:r>
            <a:r>
              <a:rPr lang="fr-CA" altLang="fr-FR" sz="1800" smtClean="0">
                <a:solidFill>
                  <a:srgbClr val="CC0000"/>
                </a:solidFill>
              </a:rPr>
              <a:t>rayon réfléchi</a:t>
            </a:r>
            <a:r>
              <a:rPr lang="fr-CA" altLang="fr-FR" sz="1800" smtClean="0"/>
              <a:t> partant de ce même point de contact et un </a:t>
            </a:r>
            <a:r>
              <a:rPr lang="fr-CA" altLang="fr-FR" sz="1800" smtClean="0">
                <a:solidFill>
                  <a:schemeClr val="accent1"/>
                </a:solidFill>
              </a:rPr>
              <a:t>rayon réfracté</a:t>
            </a:r>
            <a:r>
              <a:rPr lang="fr-CA" altLang="fr-FR" sz="1800" smtClean="0"/>
              <a:t> partant lui aussi de même point:</a:t>
            </a:r>
            <a:endParaRPr lang="fr-CA" altLang="fr-FR" sz="18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838200" y="7620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defRPr/>
            </a:pPr>
            <a:endParaRPr lang="fr-FR" altLang="fr-FR" sz="32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8197" name="Object 20"/>
          <p:cNvGraphicFramePr>
            <a:graphicFrameLocks noChangeAspect="1"/>
          </p:cNvGraphicFramePr>
          <p:nvPr/>
        </p:nvGraphicFramePr>
        <p:xfrm>
          <a:off x="612775" y="5567363"/>
          <a:ext cx="3397250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5" name="Equation" r:id="rId4" imgW="1130300" imgH="228600" progId="">
                  <p:embed/>
                </p:oleObj>
              </mc:Choice>
              <mc:Fallback>
                <p:oleObj name="Equation" r:id="rId4" imgW="1130300" imgH="228600" progId="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775" y="5567363"/>
                        <a:ext cx="3397250" cy="687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198" name="Group 25"/>
          <p:cNvGrpSpPr>
            <a:grpSpLocks/>
          </p:cNvGrpSpPr>
          <p:nvPr/>
        </p:nvGrpSpPr>
        <p:grpSpPr bwMode="auto">
          <a:xfrm>
            <a:off x="644525" y="2524125"/>
            <a:ext cx="3892550" cy="2486025"/>
            <a:chOff x="778" y="2166"/>
            <a:chExt cx="2452" cy="1566"/>
          </a:xfrm>
        </p:grpSpPr>
        <p:sp>
          <p:nvSpPr>
            <p:cNvPr id="8206" name="Line 7"/>
            <p:cNvSpPr>
              <a:spLocks noChangeShapeType="1"/>
            </p:cNvSpPr>
            <p:nvPr/>
          </p:nvSpPr>
          <p:spPr bwMode="auto">
            <a:xfrm rot="3600000">
              <a:off x="1341" y="2709"/>
              <a:ext cx="832" cy="0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207" name="Line 8"/>
            <p:cNvSpPr>
              <a:spLocks noChangeShapeType="1"/>
            </p:cNvSpPr>
            <p:nvPr/>
          </p:nvSpPr>
          <p:spPr bwMode="auto">
            <a:xfrm flipV="1">
              <a:off x="1968" y="2214"/>
              <a:ext cx="0" cy="1518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208" name="Arc 9"/>
            <p:cNvSpPr>
              <a:spLocks/>
            </p:cNvSpPr>
            <p:nvPr/>
          </p:nvSpPr>
          <p:spPr bwMode="auto">
            <a:xfrm>
              <a:off x="1837" y="2822"/>
              <a:ext cx="133" cy="228"/>
            </a:xfrm>
            <a:custGeom>
              <a:avLst/>
              <a:gdLst>
                <a:gd name="T0" fmla="*/ 0 w 12599"/>
                <a:gd name="T1" fmla="*/ 43 h 21590"/>
                <a:gd name="T2" fmla="*/ 126 w 12599"/>
                <a:gd name="T3" fmla="*/ 0 h 21590"/>
                <a:gd name="T4" fmla="*/ 133 w 12599"/>
                <a:gd name="T5" fmla="*/ 228 h 2159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599" h="21590" fill="none" extrusionOk="0">
                  <a:moveTo>
                    <a:pt x="0" y="4045"/>
                  </a:moveTo>
                  <a:cubicBezTo>
                    <a:pt x="3492" y="1536"/>
                    <a:pt x="7654" y="128"/>
                    <a:pt x="11952" y="-1"/>
                  </a:cubicBezTo>
                </a:path>
                <a:path w="12599" h="21590" stroke="0" extrusionOk="0">
                  <a:moveTo>
                    <a:pt x="0" y="4045"/>
                  </a:moveTo>
                  <a:cubicBezTo>
                    <a:pt x="3492" y="1536"/>
                    <a:pt x="7654" y="128"/>
                    <a:pt x="11952" y="-1"/>
                  </a:cubicBezTo>
                  <a:lnTo>
                    <a:pt x="12599" y="21590"/>
                  </a:lnTo>
                  <a:lnTo>
                    <a:pt x="0" y="4045"/>
                  </a:lnTo>
                  <a:close/>
                </a:path>
              </a:pathLst>
            </a:cu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graphicFrame>
          <p:nvGraphicFramePr>
            <p:cNvPr id="8209" name="Object 10"/>
            <p:cNvGraphicFramePr>
              <a:graphicFrameLocks noChangeAspect="1"/>
            </p:cNvGraphicFramePr>
            <p:nvPr/>
          </p:nvGraphicFramePr>
          <p:xfrm>
            <a:off x="1810" y="2601"/>
            <a:ext cx="144" cy="2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56" name="Equation" r:id="rId6" imgW="152334" imgH="228501" progId="">
                    <p:embed/>
                  </p:oleObj>
                </mc:Choice>
                <mc:Fallback>
                  <p:oleObj name="Equation" r:id="rId6" imgW="152334" imgH="228501" progId="">
                    <p:embed/>
                    <p:pic>
                      <p:nvPicPr>
                        <p:cNvPr id="0" name="Picture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10" y="2601"/>
                          <a:ext cx="144" cy="21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210" name="Line 11"/>
            <p:cNvSpPr>
              <a:spLocks noChangeShapeType="1"/>
            </p:cNvSpPr>
            <p:nvPr/>
          </p:nvSpPr>
          <p:spPr bwMode="auto">
            <a:xfrm rot="4200000">
              <a:off x="1796" y="3266"/>
              <a:ext cx="486" cy="0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211" name="Arc 12"/>
            <p:cNvSpPr>
              <a:spLocks/>
            </p:cNvSpPr>
            <p:nvPr/>
          </p:nvSpPr>
          <p:spPr bwMode="auto">
            <a:xfrm>
              <a:off x="1969" y="3074"/>
              <a:ext cx="79" cy="228"/>
            </a:xfrm>
            <a:custGeom>
              <a:avLst/>
              <a:gdLst>
                <a:gd name="T0" fmla="*/ 79 w 7473"/>
                <a:gd name="T1" fmla="*/ 215 h 21600"/>
                <a:gd name="T2" fmla="*/ 0 w 7473"/>
                <a:gd name="T3" fmla="*/ 228 h 21600"/>
                <a:gd name="T4" fmla="*/ 4 w 7473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473" h="21600" fill="none" extrusionOk="0">
                  <a:moveTo>
                    <a:pt x="7473" y="20403"/>
                  </a:moveTo>
                  <a:cubicBezTo>
                    <a:pt x="5193" y="21195"/>
                    <a:pt x="2796" y="21599"/>
                    <a:pt x="383" y="21600"/>
                  </a:cubicBezTo>
                  <a:cubicBezTo>
                    <a:pt x="255" y="21600"/>
                    <a:pt x="127" y="21598"/>
                    <a:pt x="0" y="21596"/>
                  </a:cubicBezTo>
                </a:path>
                <a:path w="7473" h="21600" stroke="0" extrusionOk="0">
                  <a:moveTo>
                    <a:pt x="7473" y="20403"/>
                  </a:moveTo>
                  <a:cubicBezTo>
                    <a:pt x="5193" y="21195"/>
                    <a:pt x="2796" y="21599"/>
                    <a:pt x="383" y="21600"/>
                  </a:cubicBezTo>
                  <a:cubicBezTo>
                    <a:pt x="255" y="21600"/>
                    <a:pt x="127" y="21598"/>
                    <a:pt x="0" y="21596"/>
                  </a:cubicBezTo>
                  <a:lnTo>
                    <a:pt x="383" y="0"/>
                  </a:lnTo>
                  <a:lnTo>
                    <a:pt x="7473" y="20403"/>
                  </a:lnTo>
                  <a:close/>
                </a:path>
              </a:pathLst>
            </a:cu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graphicFrame>
          <p:nvGraphicFramePr>
            <p:cNvPr id="8212" name="Object 13"/>
            <p:cNvGraphicFramePr>
              <a:graphicFrameLocks noChangeAspect="1"/>
            </p:cNvGraphicFramePr>
            <p:nvPr/>
          </p:nvGraphicFramePr>
          <p:xfrm>
            <a:off x="1952" y="3332"/>
            <a:ext cx="156" cy="2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57" name="Equation" r:id="rId8" imgW="165028" imgH="228501" progId="">
                    <p:embed/>
                  </p:oleObj>
                </mc:Choice>
                <mc:Fallback>
                  <p:oleObj name="Equation" r:id="rId8" imgW="165028" imgH="228501" progId="">
                    <p:embed/>
                    <p:pic>
                      <p:nvPicPr>
                        <p:cNvPr id="0" name="Picture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52" y="3332"/>
                          <a:ext cx="156" cy="21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213" name="Line 14"/>
            <p:cNvSpPr>
              <a:spLocks noChangeShapeType="1"/>
            </p:cNvSpPr>
            <p:nvPr/>
          </p:nvSpPr>
          <p:spPr bwMode="auto">
            <a:xfrm>
              <a:off x="1066" y="3074"/>
              <a:ext cx="1454" cy="0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214" name="Line 15"/>
            <p:cNvSpPr>
              <a:spLocks noChangeShapeType="1"/>
            </p:cNvSpPr>
            <p:nvPr/>
          </p:nvSpPr>
          <p:spPr bwMode="auto">
            <a:xfrm rot="3600000">
              <a:off x="1483" y="2555"/>
              <a:ext cx="374" cy="0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215" name="Line 16"/>
            <p:cNvSpPr>
              <a:spLocks noChangeShapeType="1"/>
            </p:cNvSpPr>
            <p:nvPr/>
          </p:nvSpPr>
          <p:spPr bwMode="auto">
            <a:xfrm rot="4200000">
              <a:off x="1766" y="3358"/>
              <a:ext cx="611" cy="0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216" name="AutoShape 17"/>
            <p:cNvSpPr>
              <a:spLocks noChangeArrowheads="1"/>
            </p:cNvSpPr>
            <p:nvPr/>
          </p:nvSpPr>
          <p:spPr bwMode="auto">
            <a:xfrm>
              <a:off x="2178" y="2166"/>
              <a:ext cx="732" cy="234"/>
            </a:xfrm>
            <a:prstGeom prst="wedgeRoundRectCallout">
              <a:avLst>
                <a:gd name="adj1" fmla="val -77597"/>
                <a:gd name="adj2" fmla="val 88032"/>
                <a:gd name="adj3" fmla="val 1666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fr-CA" altLang="fr-FR"/>
                <a:t>Normale</a:t>
              </a:r>
              <a:endParaRPr lang="fr-FR" altLang="fr-FR"/>
            </a:p>
          </p:txBody>
        </p:sp>
        <p:sp>
          <p:nvSpPr>
            <p:cNvPr id="8217" name="AutoShape 18"/>
            <p:cNvSpPr>
              <a:spLocks noChangeArrowheads="1"/>
            </p:cNvSpPr>
            <p:nvPr/>
          </p:nvSpPr>
          <p:spPr bwMode="auto">
            <a:xfrm>
              <a:off x="778" y="2386"/>
              <a:ext cx="690" cy="426"/>
            </a:xfrm>
            <a:prstGeom prst="wedgeRoundRectCallout">
              <a:avLst>
                <a:gd name="adj1" fmla="val 72606"/>
                <a:gd name="adj2" fmla="val -30750"/>
                <a:gd name="adj3" fmla="val 1666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fr-CA" altLang="fr-FR"/>
                <a:t>Rayon incident</a:t>
              </a:r>
              <a:endParaRPr lang="fr-FR" altLang="fr-FR"/>
            </a:p>
          </p:txBody>
        </p:sp>
        <p:sp>
          <p:nvSpPr>
            <p:cNvPr id="8218" name="AutoShape 19"/>
            <p:cNvSpPr>
              <a:spLocks noChangeArrowheads="1"/>
            </p:cNvSpPr>
            <p:nvPr/>
          </p:nvSpPr>
          <p:spPr bwMode="auto">
            <a:xfrm>
              <a:off x="2540" y="3114"/>
              <a:ext cx="690" cy="426"/>
            </a:xfrm>
            <a:prstGeom prst="wedgeRoundRectCallout">
              <a:avLst>
                <a:gd name="adj1" fmla="val -105218"/>
                <a:gd name="adj2" fmla="val 58685"/>
                <a:gd name="adj3" fmla="val 1666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fr-CA" altLang="fr-FR"/>
                <a:t>Rayon réfracté</a:t>
              </a:r>
              <a:endParaRPr lang="fr-FR" altLang="fr-FR"/>
            </a:p>
          </p:txBody>
        </p:sp>
        <p:grpSp>
          <p:nvGrpSpPr>
            <p:cNvPr id="8219" name="Group 24"/>
            <p:cNvGrpSpPr>
              <a:grpSpLocks/>
            </p:cNvGrpSpPr>
            <p:nvPr/>
          </p:nvGrpSpPr>
          <p:grpSpPr bwMode="auto">
            <a:xfrm>
              <a:off x="1098" y="2848"/>
              <a:ext cx="618" cy="431"/>
              <a:chOff x="1098" y="2848"/>
              <a:chExt cx="618" cy="431"/>
            </a:xfrm>
          </p:grpSpPr>
          <p:sp>
            <p:nvSpPr>
              <p:cNvPr id="8220" name="Text Box 21"/>
              <p:cNvSpPr txBox="1">
                <a:spLocks noChangeArrowheads="1"/>
              </p:cNvSpPr>
              <p:nvPr/>
            </p:nvSpPr>
            <p:spPr bwMode="auto">
              <a:xfrm>
                <a:off x="1098" y="3048"/>
                <a:ext cx="61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fr-CA" altLang="fr-FR">
                    <a:solidFill>
                      <a:srgbClr val="00FF00"/>
                    </a:solidFill>
                  </a:rPr>
                  <a:t>Milieu 2</a:t>
                </a:r>
                <a:endParaRPr lang="fr-FR" altLang="fr-FR">
                  <a:solidFill>
                    <a:srgbClr val="00FF00"/>
                  </a:solidFill>
                </a:endParaRPr>
              </a:p>
            </p:txBody>
          </p:sp>
          <p:sp>
            <p:nvSpPr>
              <p:cNvPr id="8221" name="Text Box 22"/>
              <p:cNvSpPr txBox="1">
                <a:spLocks noChangeArrowheads="1"/>
              </p:cNvSpPr>
              <p:nvPr/>
            </p:nvSpPr>
            <p:spPr bwMode="auto">
              <a:xfrm>
                <a:off x="1102" y="2848"/>
                <a:ext cx="58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fr-CA" altLang="fr-FR">
                    <a:solidFill>
                      <a:srgbClr val="00FF00"/>
                    </a:solidFill>
                  </a:rPr>
                  <a:t>Milieu1</a:t>
                </a:r>
                <a:endParaRPr lang="fr-FR" altLang="fr-FR">
                  <a:solidFill>
                    <a:srgbClr val="00FF00"/>
                  </a:solidFill>
                </a:endParaRPr>
              </a:p>
            </p:txBody>
          </p:sp>
        </p:grpSp>
      </p:grpSp>
      <p:sp>
        <p:nvSpPr>
          <p:cNvPr id="8199" name="Text Box 26"/>
          <p:cNvSpPr txBox="1">
            <a:spLocks noChangeArrowheads="1"/>
          </p:cNvSpPr>
          <p:nvPr/>
        </p:nvSpPr>
        <p:spPr bwMode="auto">
          <a:xfrm>
            <a:off x="4829175" y="2638425"/>
            <a:ext cx="4162425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CA" altLang="fr-FR" i="1"/>
              <a:t>n</a:t>
            </a:r>
            <a:r>
              <a:rPr lang="fr-CA" altLang="fr-FR" i="1" baseline="-25000"/>
              <a:t>1</a:t>
            </a:r>
            <a:r>
              <a:rPr lang="fr-CA" altLang="fr-FR"/>
              <a:t> et </a:t>
            </a:r>
            <a:r>
              <a:rPr lang="fr-CA" altLang="fr-FR" i="1"/>
              <a:t>n</a:t>
            </a:r>
            <a:r>
              <a:rPr lang="fr-CA" altLang="fr-FR" i="1" baseline="-25000"/>
              <a:t>2</a:t>
            </a:r>
            <a:r>
              <a:rPr lang="fr-CA" altLang="fr-FR"/>
              <a:t> sont les indices de réfraction de chacun des milieux, et </a:t>
            </a:r>
            <a:r>
              <a:rPr lang="fr-CA" altLang="fr-FR" i="1"/>
              <a:t>n</a:t>
            </a:r>
            <a:r>
              <a:rPr lang="fr-CA" altLang="fr-FR" i="1" baseline="-25000"/>
              <a:t>2 </a:t>
            </a:r>
            <a:r>
              <a:rPr lang="fr-CA" altLang="fr-FR" i="1"/>
              <a:t>&gt; n</a:t>
            </a:r>
            <a:r>
              <a:rPr lang="fr-CA" altLang="fr-FR" i="1" baseline="-25000"/>
              <a:t>1</a:t>
            </a:r>
            <a:r>
              <a:rPr lang="fr-CA" altLang="fr-FR"/>
              <a:t>. L’indice de réfraction est une caractéristique de chaque milieu et est égal au rapport entre la vitesse de la lumière dans le vide (c) et celle dans ce milieu (v): </a:t>
            </a:r>
            <a:r>
              <a:rPr lang="fr-CA" altLang="fr-FR" i="1"/>
              <a:t>n = c/v</a:t>
            </a:r>
            <a:r>
              <a:rPr lang="fr-CA" altLang="fr-FR"/>
              <a:t>.</a:t>
            </a:r>
            <a:endParaRPr lang="fr-FR" altLang="fr-FR"/>
          </a:p>
        </p:txBody>
      </p:sp>
      <p:sp>
        <p:nvSpPr>
          <p:cNvPr id="8200" name="Text Box 27"/>
          <p:cNvSpPr txBox="1">
            <a:spLocks noChangeArrowheads="1"/>
          </p:cNvSpPr>
          <p:nvPr/>
        </p:nvSpPr>
        <p:spPr bwMode="auto">
          <a:xfrm>
            <a:off x="800100" y="5153025"/>
            <a:ext cx="26003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CA" altLang="fr-FR"/>
              <a:t>Loi de Snell-Descartes:</a:t>
            </a:r>
            <a:endParaRPr lang="fr-FR" altLang="fr-FR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770386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758"/>
    </mc:Choice>
    <mc:Fallback>
      <p:transition spd="slow" advTm="217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5086350" cy="981075"/>
          </a:xfrm>
        </p:spPr>
        <p:txBody>
          <a:bodyPr/>
          <a:lstStyle/>
          <a:p>
            <a:pPr algn="l" eaLnBrk="1" hangingPunct="1"/>
            <a:r>
              <a:rPr lang="fr-CA" altLang="fr-FR" sz="3200" smtClean="0">
                <a:solidFill>
                  <a:schemeClr val="tx1"/>
                </a:solidFill>
              </a:rPr>
              <a:t>4.4 La réfraction (suite)</a:t>
            </a:r>
            <a:endParaRPr lang="fr-FR" altLang="fr-FR" sz="3200" smtClean="0">
              <a:solidFill>
                <a:schemeClr val="tx1"/>
              </a:solidFill>
            </a:endParaRPr>
          </a:p>
        </p:txBody>
      </p:sp>
      <p:pic>
        <p:nvPicPr>
          <p:cNvPr id="9220" name="Picture 6" descr="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74" y="1643050"/>
            <a:ext cx="4573587" cy="342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3803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439"/>
    </mc:Choice>
    <mc:Fallback>
      <p:transition spd="slow" advTm="8439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Réfraction limite et réflexion totale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642910" y="1214422"/>
            <a:ext cx="53578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 smtClean="0"/>
              <a:t>Pour i=90</a:t>
            </a:r>
          </a:p>
          <a:p>
            <a:endParaRPr lang="fr-FR" dirty="0"/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7554" y="2143116"/>
            <a:ext cx="3162300" cy="619125"/>
          </a:xfrm>
          <a:prstGeom prst="rect">
            <a:avLst/>
          </a:prstGeom>
          <a:noFill/>
        </p:spPr>
      </p:pic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0430" y="3571876"/>
            <a:ext cx="2847975" cy="619125"/>
          </a:xfrm>
          <a:prstGeom prst="rect">
            <a:avLst/>
          </a:prstGeom>
          <a:noFill/>
        </p:spPr>
      </p:pic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40966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00364" y="4929198"/>
            <a:ext cx="3343275" cy="11144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79575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471"/>
    </mc:Choice>
    <mc:Fallback>
      <p:transition spd="slow" advTm="747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 altLang="fr-FR" smtClean="0"/>
              <a:t>Qu’est-ce que la lumière ?</a:t>
            </a:r>
          </a:p>
        </p:txBody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3163" y="1981200"/>
            <a:ext cx="7772400" cy="1735138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fr-CH" altLang="fr-FR" smtClean="0"/>
          </a:p>
          <a:p>
            <a:pPr>
              <a:lnSpc>
                <a:spcPct val="90000"/>
              </a:lnSpc>
            </a:pPr>
            <a:r>
              <a:rPr lang="fr-CH" altLang="fr-FR" smtClean="0"/>
              <a:t>Un flux de particules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fr-CH" altLang="fr-FR" sz="2800" smtClean="0"/>
          </a:p>
        </p:txBody>
      </p:sp>
      <p:pic>
        <p:nvPicPr>
          <p:cNvPr id="2846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600" y="3810000"/>
            <a:ext cx="22606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46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905000"/>
            <a:ext cx="2362200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4679" name="Rectangle 7"/>
          <p:cNvSpPr>
            <a:spLocks noChangeArrowheads="1"/>
          </p:cNvSpPr>
          <p:nvPr/>
        </p:nvSpPr>
        <p:spPr bwMode="auto">
          <a:xfrm>
            <a:off x="1060450" y="3870325"/>
            <a:ext cx="7772400" cy="130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  <a:defRPr kumimoji="1"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fr-CH" altLang="fr-FR"/>
          </a:p>
          <a:p>
            <a:pPr>
              <a:lnSpc>
                <a:spcPct val="90000"/>
              </a:lnSpc>
            </a:pPr>
            <a:r>
              <a:rPr lang="fr-CH" altLang="fr-FR"/>
              <a:t>Une onde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fr-CH" altLang="fr-FR"/>
          </a:p>
        </p:txBody>
      </p:sp>
      <p:sp>
        <p:nvSpPr>
          <p:cNvPr id="284680" name="Rectangle 8"/>
          <p:cNvSpPr>
            <a:spLocks noChangeArrowheads="1"/>
          </p:cNvSpPr>
          <p:nvPr/>
        </p:nvSpPr>
        <p:spPr bwMode="auto">
          <a:xfrm>
            <a:off x="1116013" y="4941888"/>
            <a:ext cx="7772400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  <a:defRPr kumimoji="1"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endParaRPr lang="fr-CH" altLang="fr-FR"/>
          </a:p>
          <a:p>
            <a:pPr>
              <a:lnSpc>
                <a:spcPct val="90000"/>
              </a:lnSpc>
            </a:pPr>
            <a:r>
              <a:rPr lang="fr-CH" altLang="fr-FR"/>
              <a:t>Dualité onde-particule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fr-CH" altLang="fr-FR" sz="2800"/>
              <a:t>     (physique quantique)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41195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728"/>
    </mc:Choice>
    <mc:Fallback>
      <p:transition spd="slow" advTm="147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84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84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84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84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846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846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4675" grpId="0" build="p"/>
      <p:bldP spid="28467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42910" y="1285860"/>
            <a:ext cx="164660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i="1" dirty="0" smtClean="0"/>
              <a:t>Air/verre:</a:t>
            </a:r>
          </a:p>
          <a:p>
            <a:endParaRPr lang="fr-FR" sz="2800" b="1" i="1" dirty="0" smtClean="0"/>
          </a:p>
          <a:p>
            <a:r>
              <a:rPr lang="fr-FR" sz="2800" b="1" i="1" dirty="0" smtClean="0"/>
              <a:t>Calculer  </a:t>
            </a:r>
            <a:endParaRPr lang="fr-FR" sz="2800" b="1" i="1" dirty="0"/>
          </a:p>
        </p:txBody>
      </p:sp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1571604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79873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0298" y="1214422"/>
            <a:ext cx="2466975" cy="628650"/>
          </a:xfrm>
          <a:prstGeom prst="rect">
            <a:avLst/>
          </a:prstGeom>
          <a:noFill/>
        </p:spPr>
      </p:pic>
      <p:sp>
        <p:nvSpPr>
          <p:cNvPr id="79875" name="Rectangle 3"/>
          <p:cNvSpPr>
            <a:spLocks noChangeArrowheads="1"/>
          </p:cNvSpPr>
          <p:nvPr/>
        </p:nvSpPr>
        <p:spPr bwMode="auto">
          <a:xfrm>
            <a:off x="0" y="1085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987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79876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14546" y="2000240"/>
            <a:ext cx="447675" cy="619125"/>
          </a:xfrm>
          <a:prstGeom prst="rect">
            <a:avLst/>
          </a:prstGeom>
          <a:noFill/>
        </p:spPr>
      </p:pic>
      <p:sp>
        <p:nvSpPr>
          <p:cNvPr id="12" name="Ellipse 11"/>
          <p:cNvSpPr/>
          <p:nvPr/>
        </p:nvSpPr>
        <p:spPr>
          <a:xfrm>
            <a:off x="1785918" y="0"/>
            <a:ext cx="5357850" cy="114300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3600" b="1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214678" y="76778"/>
            <a:ext cx="26239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fr-FR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Exemple</a:t>
            </a:r>
            <a:endParaRPr lang="fr-FR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7987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79881" name="Picture 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2976" y="3857628"/>
            <a:ext cx="2647950" cy="619125"/>
          </a:xfrm>
          <a:prstGeom prst="rect">
            <a:avLst/>
          </a:prstGeom>
          <a:noFill/>
        </p:spPr>
      </p:pic>
      <p:pic>
        <p:nvPicPr>
          <p:cNvPr id="79880" name="Picture 8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4" y="4929198"/>
            <a:ext cx="2352675" cy="857250"/>
          </a:xfrm>
          <a:prstGeom prst="rect">
            <a:avLst/>
          </a:prstGeom>
          <a:noFill/>
        </p:spPr>
      </p:pic>
      <p:sp>
        <p:nvSpPr>
          <p:cNvPr id="79882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79883" name="Rectangle 11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9886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79885" name="Picture 1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3240" y="2643182"/>
            <a:ext cx="2400300" cy="1114425"/>
          </a:xfrm>
          <a:prstGeom prst="rect">
            <a:avLst/>
          </a:prstGeom>
          <a:noFill/>
        </p:spPr>
      </p:pic>
      <p:sp>
        <p:nvSpPr>
          <p:cNvPr id="79887" name="Rectangle 15"/>
          <p:cNvSpPr>
            <a:spLocks noChangeArrowheads="1"/>
          </p:cNvSpPr>
          <p:nvPr/>
        </p:nvSpPr>
        <p:spPr bwMode="auto">
          <a:xfrm>
            <a:off x="0" y="1571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862"/>
    </mc:Choice>
    <mc:Fallback>
      <p:transition spd="slow" advTm="16862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00"/>
            <a:ext cx="5105400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25" y="304800"/>
            <a:ext cx="3952875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928662" y="785794"/>
            <a:ext cx="27860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latin typeface="Californian FB" pitchFamily="18" charset="0"/>
              </a:rPr>
              <a:t>Le prisme</a:t>
            </a:r>
            <a:endParaRPr lang="fr-FR" sz="4000" b="1" dirty="0">
              <a:latin typeface="Californian FB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78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959"/>
    </mc:Choice>
    <mc:Fallback>
      <p:transition spd="slow" advTm="4959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173163" y="727075"/>
            <a:ext cx="7772400" cy="603250"/>
          </a:xfrm>
        </p:spPr>
        <p:txBody>
          <a:bodyPr>
            <a:normAutofit fontScale="90000"/>
          </a:bodyPr>
          <a:lstStyle/>
          <a:p>
            <a:r>
              <a:rPr lang="fr-FR" altLang="fr-FR" smtClean="0"/>
              <a:t>Dispersion</a:t>
            </a: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057400"/>
            <a:ext cx="7467600" cy="373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2884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942"/>
    </mc:Choice>
    <mc:Fallback>
      <p:transition spd="slow" advTm="6942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prisme</a:t>
            </a:r>
            <a:endParaRPr lang="fr-FR" dirty="0"/>
          </a:p>
        </p:txBody>
      </p:sp>
      <p:pic>
        <p:nvPicPr>
          <p:cNvPr id="3" name="Picture 12" descr="prisme"/>
          <p:cNvPicPr>
            <a:picLocks noChangeAspect="1" noChangeArrowheads="1"/>
          </p:cNvPicPr>
          <p:nvPr/>
        </p:nvPicPr>
        <p:blipFill>
          <a:blip r:embed="rId2"/>
          <a:srcRect t="12291"/>
          <a:stretch>
            <a:fillRect/>
          </a:stretch>
        </p:blipFill>
        <p:spPr bwMode="auto">
          <a:xfrm>
            <a:off x="1643042" y="3429000"/>
            <a:ext cx="5472112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857224" y="1214422"/>
            <a:ext cx="758573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 smtClean="0">
                <a:latin typeface="Californian FB" pitchFamily="18" charset="0"/>
              </a:rPr>
              <a:t>Le prisme est un milieu transparent, </a:t>
            </a:r>
          </a:p>
          <a:p>
            <a:r>
              <a:rPr lang="fr-FR" sz="3600" b="1" dirty="0" smtClean="0">
                <a:latin typeface="Californian FB" pitchFamily="18" charset="0"/>
              </a:rPr>
              <a:t>homogène ,isotrope </a:t>
            </a:r>
          </a:p>
          <a:p>
            <a:r>
              <a:rPr lang="fr-FR" sz="3600" b="1" dirty="0" smtClean="0">
                <a:latin typeface="Californian FB" pitchFamily="18" charset="0"/>
              </a:rPr>
              <a:t>d’indice de réfraction N et de tête A.  </a:t>
            </a:r>
            <a:endParaRPr lang="fr-FR" sz="3600" b="1" dirty="0">
              <a:latin typeface="Californian FB" pitchFamily="18" charset="0"/>
            </a:endParaRPr>
          </a:p>
        </p:txBody>
      </p:sp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4357686" y="5572140"/>
            <a:ext cx="428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N</a:t>
            </a:r>
            <a:endParaRPr lang="fr-FR" sz="3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380"/>
    </mc:Choice>
    <mc:Fallback>
      <p:transition spd="slow" advTm="838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à coins arrondis 19"/>
          <p:cNvSpPr/>
          <p:nvPr/>
        </p:nvSpPr>
        <p:spPr>
          <a:xfrm>
            <a:off x="0" y="1428736"/>
            <a:ext cx="3571900" cy="3714776"/>
          </a:xfrm>
          <a:prstGeom prst="roundRect">
            <a:avLst/>
          </a:prstGeom>
          <a:gradFill flip="none" rotWithShape="1">
            <a:gsLst>
              <a:gs pos="0">
                <a:srgbClr val="D3E795">
                  <a:tint val="66000"/>
                  <a:satMod val="160000"/>
                </a:srgbClr>
              </a:gs>
              <a:gs pos="50000">
                <a:srgbClr val="D3E795">
                  <a:tint val="44500"/>
                  <a:satMod val="160000"/>
                </a:srgbClr>
              </a:gs>
              <a:gs pos="100000">
                <a:srgbClr val="D3E795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formules du prisme</a:t>
            </a:r>
            <a:endParaRPr lang="fr-FR" dirty="0"/>
          </a:p>
        </p:txBody>
      </p:sp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81921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1571612"/>
            <a:ext cx="2914650" cy="619125"/>
          </a:xfrm>
          <a:prstGeom prst="rect">
            <a:avLst/>
          </a:prstGeom>
          <a:noFill/>
        </p:spPr>
      </p:pic>
      <p:sp>
        <p:nvSpPr>
          <p:cNvPr id="81923" name="Rectangle 3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2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81924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2285992"/>
            <a:ext cx="3133725" cy="685800"/>
          </a:xfrm>
          <a:prstGeom prst="rect">
            <a:avLst/>
          </a:prstGeom>
          <a:noFill/>
        </p:spPr>
      </p:pic>
      <p:sp>
        <p:nvSpPr>
          <p:cNvPr id="81926" name="Rectangle 6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2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81927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3214686"/>
            <a:ext cx="2000250" cy="685800"/>
          </a:xfrm>
          <a:prstGeom prst="rect">
            <a:avLst/>
          </a:prstGeom>
          <a:noFill/>
        </p:spPr>
      </p:pic>
      <p:sp>
        <p:nvSpPr>
          <p:cNvPr id="81929" name="Rectangle 9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31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81930" name="Picture 1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4000504"/>
            <a:ext cx="2714625" cy="685800"/>
          </a:xfrm>
          <a:prstGeom prst="rect">
            <a:avLst/>
          </a:prstGeom>
          <a:noFill/>
        </p:spPr>
      </p:pic>
      <p:sp>
        <p:nvSpPr>
          <p:cNvPr id="81932" name="Rectangle 12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12" descr="prisme"/>
          <p:cNvPicPr>
            <a:picLocks noChangeAspect="1" noChangeArrowheads="1"/>
          </p:cNvPicPr>
          <p:nvPr/>
        </p:nvPicPr>
        <p:blipFill>
          <a:blip r:embed="rId6"/>
          <a:srcRect t="12291"/>
          <a:stretch>
            <a:fillRect/>
          </a:stretch>
        </p:blipFill>
        <p:spPr bwMode="auto">
          <a:xfrm>
            <a:off x="3671888" y="1357298"/>
            <a:ext cx="5472112" cy="3214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ZoneTexte 15"/>
          <p:cNvSpPr txBox="1"/>
          <p:nvPr/>
        </p:nvSpPr>
        <p:spPr>
          <a:xfrm>
            <a:off x="8215338" y="1785926"/>
            <a:ext cx="428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/>
              <a:t>D</a:t>
            </a:r>
            <a:endParaRPr lang="fr-FR" sz="3600" b="1" dirty="0"/>
          </a:p>
        </p:txBody>
      </p:sp>
      <p:sp>
        <p:nvSpPr>
          <p:cNvPr id="17" name="Titre 1"/>
          <p:cNvSpPr txBox="1">
            <a:spLocks/>
          </p:cNvSpPr>
          <p:nvPr/>
        </p:nvSpPr>
        <p:spPr>
          <a:xfrm>
            <a:off x="285720" y="528638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:L’angle de déviation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1934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81933" name="Picture 1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71604" y="5567382"/>
            <a:ext cx="333375" cy="6477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043"/>
    </mc:Choice>
    <mc:Fallback>
      <p:transition spd="slow" advTm="13043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11429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La déviation minimale:</a:t>
            </a:r>
            <a:br>
              <a:rPr lang="fr-FR" dirty="0" smtClean="0"/>
            </a:br>
            <a:r>
              <a:rPr lang="fr-FR" dirty="0" smtClean="0"/>
              <a:t>la déviation minimale est atteinte lorsque :</a:t>
            </a:r>
            <a:br>
              <a:rPr lang="fr-FR" dirty="0" smtClean="0"/>
            </a:b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829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82945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15206" y="500042"/>
            <a:ext cx="952500" cy="647700"/>
          </a:xfrm>
          <a:prstGeom prst="rect">
            <a:avLst/>
          </a:prstGeom>
          <a:noFill/>
        </p:spPr>
      </p:pic>
      <p:sp>
        <p:nvSpPr>
          <p:cNvPr id="82947" name="Rectangle 3"/>
          <p:cNvSpPr>
            <a:spLocks noChangeArrowheads="1"/>
          </p:cNvSpPr>
          <p:nvPr/>
        </p:nvSpPr>
        <p:spPr bwMode="auto">
          <a:xfrm>
            <a:off x="0" y="1104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94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82948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00" y="2500306"/>
            <a:ext cx="3286148" cy="1214446"/>
          </a:xfrm>
          <a:prstGeom prst="rect">
            <a:avLst/>
          </a:prstGeom>
          <a:noFill/>
        </p:spPr>
      </p:pic>
      <p:sp>
        <p:nvSpPr>
          <p:cNvPr id="82950" name="Rectangle 6"/>
          <p:cNvSpPr>
            <a:spLocks noChangeArrowheads="1"/>
          </p:cNvSpPr>
          <p:nvPr/>
        </p:nvSpPr>
        <p:spPr bwMode="auto">
          <a:xfrm>
            <a:off x="0" y="1390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95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82951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538" y="3786190"/>
            <a:ext cx="2790825" cy="647700"/>
          </a:xfrm>
          <a:prstGeom prst="rect">
            <a:avLst/>
          </a:prstGeom>
          <a:noFill/>
        </p:spPr>
      </p:pic>
      <p:sp>
        <p:nvSpPr>
          <p:cNvPr id="82953" name="Rectangle 9"/>
          <p:cNvSpPr>
            <a:spLocks noChangeArrowheads="1"/>
          </p:cNvSpPr>
          <p:nvPr/>
        </p:nvSpPr>
        <p:spPr bwMode="auto">
          <a:xfrm>
            <a:off x="0" y="1104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958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82957" name="Picture 1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00" y="4743450"/>
            <a:ext cx="3448050" cy="2114550"/>
          </a:xfrm>
          <a:prstGeom prst="rect">
            <a:avLst/>
          </a:prstGeom>
          <a:noFill/>
        </p:spPr>
      </p:pic>
      <p:sp>
        <p:nvSpPr>
          <p:cNvPr id="82959" name="Rectangle 15"/>
          <p:cNvSpPr>
            <a:spLocks noChangeArrowheads="1"/>
          </p:cNvSpPr>
          <p:nvPr/>
        </p:nvSpPr>
        <p:spPr bwMode="auto">
          <a:xfrm>
            <a:off x="0" y="2571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8" name="Group 22"/>
          <p:cNvGrpSpPr>
            <a:grpSpLocks/>
          </p:cNvGrpSpPr>
          <p:nvPr/>
        </p:nvGrpSpPr>
        <p:grpSpPr bwMode="auto">
          <a:xfrm>
            <a:off x="5906473" y="2852558"/>
            <a:ext cx="2713651" cy="2548116"/>
            <a:chOff x="3878" y="1888"/>
            <a:chExt cx="1497" cy="1406"/>
          </a:xfrm>
        </p:grpSpPr>
        <p:sp>
          <p:nvSpPr>
            <p:cNvPr id="19" name="Line 13"/>
            <p:cNvSpPr>
              <a:spLocks noChangeShapeType="1"/>
            </p:cNvSpPr>
            <p:nvPr/>
          </p:nvSpPr>
          <p:spPr bwMode="auto">
            <a:xfrm>
              <a:off x="4105" y="1888"/>
              <a:ext cx="0" cy="14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" name="Line 14"/>
            <p:cNvSpPr>
              <a:spLocks noChangeShapeType="1"/>
            </p:cNvSpPr>
            <p:nvPr/>
          </p:nvSpPr>
          <p:spPr bwMode="auto">
            <a:xfrm>
              <a:off x="3878" y="3022"/>
              <a:ext cx="149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" name="Text Box 16"/>
            <p:cNvSpPr txBox="1">
              <a:spLocks noChangeArrowheads="1"/>
            </p:cNvSpPr>
            <p:nvPr/>
          </p:nvSpPr>
          <p:spPr bwMode="auto">
            <a:xfrm>
              <a:off x="5227" y="3022"/>
              <a:ext cx="130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BE" altLang="fr-FR"/>
                <a:t>i</a:t>
              </a:r>
              <a:endParaRPr lang="fr-FR" altLang="fr-FR"/>
            </a:p>
          </p:txBody>
        </p:sp>
        <p:sp>
          <p:nvSpPr>
            <p:cNvPr id="23" name="Freeform 18"/>
            <p:cNvSpPr>
              <a:spLocks/>
            </p:cNvSpPr>
            <p:nvPr/>
          </p:nvSpPr>
          <p:spPr bwMode="auto">
            <a:xfrm>
              <a:off x="4241" y="2296"/>
              <a:ext cx="771" cy="552"/>
            </a:xfrm>
            <a:custGeom>
              <a:avLst/>
              <a:gdLst>
                <a:gd name="T0" fmla="*/ 0 w 771"/>
                <a:gd name="T1" fmla="*/ 0 h 552"/>
                <a:gd name="T2" fmla="*/ 91 w 771"/>
                <a:gd name="T3" fmla="*/ 363 h 552"/>
                <a:gd name="T4" fmla="*/ 363 w 771"/>
                <a:gd name="T5" fmla="*/ 544 h 552"/>
                <a:gd name="T6" fmla="*/ 635 w 771"/>
                <a:gd name="T7" fmla="*/ 408 h 552"/>
                <a:gd name="T8" fmla="*/ 771 w 771"/>
                <a:gd name="T9" fmla="*/ 45 h 5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1"/>
                <a:gd name="T16" fmla="*/ 0 h 552"/>
                <a:gd name="T17" fmla="*/ 771 w 771"/>
                <a:gd name="T18" fmla="*/ 552 h 5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1" h="552">
                  <a:moveTo>
                    <a:pt x="0" y="0"/>
                  </a:moveTo>
                  <a:cubicBezTo>
                    <a:pt x="15" y="136"/>
                    <a:pt x="31" y="272"/>
                    <a:pt x="91" y="363"/>
                  </a:cubicBezTo>
                  <a:cubicBezTo>
                    <a:pt x="151" y="454"/>
                    <a:pt x="272" y="536"/>
                    <a:pt x="363" y="544"/>
                  </a:cubicBezTo>
                  <a:cubicBezTo>
                    <a:pt x="454" y="552"/>
                    <a:pt x="567" y="491"/>
                    <a:pt x="635" y="408"/>
                  </a:cubicBezTo>
                  <a:cubicBezTo>
                    <a:pt x="703" y="325"/>
                    <a:pt x="737" y="185"/>
                    <a:pt x="771" y="45"/>
                  </a:cubicBezTo>
                </a:path>
              </a:pathLst>
            </a:custGeom>
            <a:noFill/>
            <a:ln w="28575" cmpd="sng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4" name="Line 20"/>
            <p:cNvSpPr>
              <a:spLocks noChangeShapeType="1"/>
            </p:cNvSpPr>
            <p:nvPr/>
          </p:nvSpPr>
          <p:spPr bwMode="auto">
            <a:xfrm flipH="1">
              <a:off x="4059" y="2840"/>
              <a:ext cx="5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pic>
        <p:nvPicPr>
          <p:cNvPr id="27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6380" y="4071942"/>
            <a:ext cx="952500" cy="647700"/>
          </a:xfrm>
          <a:prstGeom prst="rect">
            <a:avLst/>
          </a:prstGeom>
          <a:noFill/>
        </p:spPr>
      </p:pic>
      <p:sp>
        <p:nvSpPr>
          <p:cNvPr id="82961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82960" name="Picture 1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86446" y="2571744"/>
            <a:ext cx="333375" cy="6477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732"/>
    </mc:Choice>
    <mc:Fallback>
      <p:transition spd="slow" advTm="9732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57200"/>
            <a:ext cx="8001000" cy="620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8600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662"/>
    </mc:Choice>
    <mc:Fallback>
      <p:transition spd="slow" advTm="4662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772400" cy="879475"/>
          </a:xfrm>
        </p:spPr>
        <p:txBody>
          <a:bodyPr/>
          <a:lstStyle/>
          <a:p>
            <a:r>
              <a:rPr lang="fr-FR" altLang="fr-FR" smtClean="0"/>
              <a:t>Dispersion</a:t>
            </a: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47800"/>
            <a:ext cx="7748588" cy="520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5676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853"/>
    </mc:Choice>
    <mc:Fallback>
      <p:transition spd="slow" advTm="4853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04800"/>
            <a:ext cx="5662613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1443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703"/>
    </mc:Choice>
    <mc:Fallback>
      <p:transition spd="slow" advTm="3703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73163" y="727075"/>
            <a:ext cx="7772400" cy="603250"/>
          </a:xfrm>
        </p:spPr>
        <p:txBody>
          <a:bodyPr>
            <a:normAutofit fontScale="90000"/>
          </a:bodyPr>
          <a:lstStyle/>
          <a:p>
            <a:r>
              <a:rPr lang="fr-FR" altLang="fr-FR" smtClean="0"/>
              <a:t>Spectroscopie</a:t>
            </a: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038600"/>
            <a:ext cx="4676775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343400"/>
            <a:ext cx="17018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4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76400"/>
            <a:ext cx="5486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2057400" y="6216650"/>
            <a:ext cx="5226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kumimoji="0" lang="fr-FR" altLang="fr-FR" sz="3600">
                <a:latin typeface="Times New Roman" pitchFamily="18" charset="0"/>
              </a:rPr>
              <a:t>Lire les exemples 4.6 et 4.7</a:t>
            </a:r>
            <a:endParaRPr kumimoji="0" lang="fr-FR" altLang="fr-FR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090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528"/>
    </mc:Choice>
    <mc:Fallback>
      <p:transition spd="slow" advTm="6528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73163" y="506413"/>
            <a:ext cx="7772400" cy="1044575"/>
          </a:xfrm>
        </p:spPr>
        <p:txBody>
          <a:bodyPr/>
          <a:lstStyle/>
          <a:p>
            <a:r>
              <a:rPr lang="fr-CH" altLang="fr-FR" sz="4000" smtClean="0"/>
              <a:t>Le spectre électromagnétique</a:t>
            </a:r>
            <a:endParaRPr lang="fr-CH" altLang="fr-FR" smtClean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057400"/>
            <a:ext cx="8172450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 rot="20101577">
            <a:off x="6506205" y="5226192"/>
            <a:ext cx="20209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i="1" dirty="0" smtClean="0">
                <a:solidFill>
                  <a:srgbClr val="0070C0"/>
                </a:solidFill>
                <a:latin typeface="Comic Sans MS" pitchFamily="66" charset="0"/>
              </a:rPr>
              <a:t>H.KRARCHA</a:t>
            </a:r>
            <a:endParaRPr lang="fr-FR" sz="2000" i="1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166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920"/>
    </mc:Choice>
    <mc:Fallback>
      <p:transition spd="slow" advTm="392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716" name="C0722.2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268413"/>
            <a:ext cx="6840538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Rectangle 5"/>
          <p:cNvSpPr>
            <a:spLocks noChangeArrowheads="1"/>
          </p:cNvSpPr>
          <p:nvPr/>
        </p:nvSpPr>
        <p:spPr bwMode="auto">
          <a:xfrm>
            <a:off x="1173163" y="727075"/>
            <a:ext cx="777240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  <a:defRPr kumimoji="1"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4400">
                <a:solidFill>
                  <a:schemeClr val="tx2"/>
                </a:solidFill>
                <a:latin typeface="Times New Roman" pitchFamily="18" charset="0"/>
              </a:rPr>
              <a:t>Formation des images</a:t>
            </a:r>
            <a:br>
              <a:rPr lang="fr-FR" altLang="fr-FR" sz="4400">
                <a:solidFill>
                  <a:schemeClr val="tx2"/>
                </a:solidFill>
                <a:latin typeface="Times New Roman" pitchFamily="18" charset="0"/>
              </a:rPr>
            </a:br>
            <a:endParaRPr lang="fr-FR" altLang="fr-FR" sz="4400">
              <a:solidFill>
                <a:schemeClr val="tx2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028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28"/>
    </mc:Choice>
    <mc:Fallback>
      <p:transition spd="slow" advTm="1228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37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437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371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43716"/>
                </p:tgtEl>
              </p:cMediaNode>
            </p:vide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173163" y="727075"/>
            <a:ext cx="7772400" cy="603250"/>
          </a:xfrm>
        </p:spPr>
        <p:txBody>
          <a:bodyPr>
            <a:normAutofit fontScale="90000"/>
          </a:bodyPr>
          <a:lstStyle/>
          <a:p>
            <a:r>
              <a:rPr lang="fr-FR" altLang="fr-FR" smtClean="0"/>
              <a:t>Miroir plan</a:t>
            </a:r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2600"/>
            <a:ext cx="3579813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209800"/>
            <a:ext cx="5181600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7596188" y="2205038"/>
            <a:ext cx="431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CA" altLang="fr-FR" i="1"/>
              <a:t>q</a:t>
            </a:r>
          </a:p>
        </p:txBody>
      </p:sp>
    </p:spTree>
    <p:extLst>
      <p:ext uri="{BB962C8B-B14F-4D97-AF65-F5344CB8AC3E}">
        <p14:creationId xmlns:p14="http://schemas.microsoft.com/office/powerpoint/2010/main" val="682390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800"/>
    </mc:Choice>
    <mc:Fallback>
      <p:transition spd="slow" advTm="480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73163" y="727075"/>
            <a:ext cx="7772400" cy="603250"/>
          </a:xfrm>
        </p:spPr>
        <p:txBody>
          <a:bodyPr>
            <a:normAutofit fontScale="90000"/>
          </a:bodyPr>
          <a:lstStyle/>
          <a:p>
            <a:r>
              <a:rPr lang="fr-FR" altLang="fr-FR" smtClean="0"/>
              <a:t>Miroirs sphériques</a:t>
            </a:r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0"/>
            <a:ext cx="4648200" cy="319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133600"/>
            <a:ext cx="3632200" cy="383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0210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835"/>
    </mc:Choice>
    <mc:Fallback>
      <p:transition spd="slow" advTm="3835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73163" y="727075"/>
            <a:ext cx="7772400" cy="603250"/>
          </a:xfrm>
        </p:spPr>
        <p:txBody>
          <a:bodyPr>
            <a:normAutofit fontScale="90000"/>
          </a:bodyPr>
          <a:lstStyle/>
          <a:p>
            <a:r>
              <a:rPr lang="fr-FR" altLang="fr-FR" smtClean="0"/>
              <a:t>Miroirs sphériques</a:t>
            </a: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1484313"/>
            <a:ext cx="3455987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2274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85"/>
    </mc:Choice>
    <mc:Fallback>
      <p:transition spd="slow" advTm="3085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5232" y="24928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Pour application voir la série N 1 de TD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 rot="20101577">
            <a:off x="2179119" y="5139310"/>
            <a:ext cx="20209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i="1" dirty="0" smtClean="0">
                <a:solidFill>
                  <a:srgbClr val="0070C0"/>
                </a:solidFill>
                <a:latin typeface="Comic Sans MS" pitchFamily="66" charset="0"/>
              </a:rPr>
              <a:t>H.KRARCHA</a:t>
            </a:r>
            <a:endParaRPr lang="fr-FR" sz="2000" i="1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93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336"/>
    </mc:Choice>
    <mc:Fallback>
      <p:transition spd="slow" advTm="11336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73163" y="727075"/>
            <a:ext cx="7772400" cy="603250"/>
          </a:xfrm>
        </p:spPr>
        <p:txBody>
          <a:bodyPr>
            <a:normAutofit fontScale="90000"/>
          </a:bodyPr>
          <a:lstStyle/>
          <a:p>
            <a:r>
              <a:rPr lang="fr-FR" altLang="fr-FR" smtClean="0"/>
              <a:t>Optique Géométrique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3163" y="1981200"/>
            <a:ext cx="7620000" cy="2286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altLang="fr-FR" sz="2800" smtClean="0"/>
              <a:t>Le comportement de la lumière est décrite par la théorie de Maxwell (Onde)</a:t>
            </a:r>
          </a:p>
          <a:p>
            <a:pPr>
              <a:lnSpc>
                <a:spcPct val="90000"/>
              </a:lnSpc>
            </a:pPr>
            <a:r>
              <a:rPr lang="fr-FR" altLang="fr-FR" sz="2800" smtClean="0"/>
              <a:t>En général, la propagation de la lumière  peut aussi se décrire en terme de rayons</a:t>
            </a:r>
          </a:p>
          <a:p>
            <a:pPr>
              <a:lnSpc>
                <a:spcPct val="90000"/>
              </a:lnSpc>
            </a:pPr>
            <a:endParaRPr lang="fr-FR" altLang="fr-FR" sz="2800" smtClean="0"/>
          </a:p>
        </p:txBody>
      </p:sp>
      <p:sp>
        <p:nvSpPr>
          <p:cNvPr id="288772" name="AutoShape 4"/>
          <p:cNvSpPr>
            <a:spLocks noChangeArrowheads="1"/>
          </p:cNvSpPr>
          <p:nvPr/>
        </p:nvSpPr>
        <p:spPr bwMode="auto">
          <a:xfrm>
            <a:off x="3733800" y="4343400"/>
            <a:ext cx="1447800" cy="609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288773" name="Text Box 5"/>
          <p:cNvSpPr txBox="1">
            <a:spLocks noChangeArrowheads="1"/>
          </p:cNvSpPr>
          <p:nvPr/>
        </p:nvSpPr>
        <p:spPr bwMode="auto">
          <a:xfrm>
            <a:off x="2667000" y="5181600"/>
            <a:ext cx="36274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kumimoji="0" lang="fr-FR" altLang="fr-FR" sz="3200">
                <a:latin typeface="Times New Roman" pitchFamily="18" charset="0"/>
              </a:rPr>
              <a:t>Optique géométrique</a:t>
            </a:r>
            <a:endParaRPr kumimoji="0" lang="fr-FR" altLang="fr-FR">
              <a:latin typeface="Times New Roman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 rot="20101577">
            <a:off x="6938253" y="5360911"/>
            <a:ext cx="20209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i="1" dirty="0" smtClean="0">
                <a:solidFill>
                  <a:srgbClr val="0070C0"/>
                </a:solidFill>
                <a:latin typeface="Comic Sans MS" pitchFamily="66" charset="0"/>
              </a:rPr>
              <a:t>H.KRARCHA</a:t>
            </a:r>
            <a:endParaRPr lang="fr-FR" sz="2000" i="1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9141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96"/>
    </mc:Choice>
    <mc:Fallback>
      <p:transition spd="slow" advTm="60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88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88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8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772" grpId="0" animBg="1"/>
      <p:bldP spid="28877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173163" y="750888"/>
            <a:ext cx="7772400" cy="554037"/>
          </a:xfrm>
        </p:spPr>
        <p:txBody>
          <a:bodyPr>
            <a:normAutofit fontScale="90000"/>
          </a:bodyPr>
          <a:lstStyle/>
          <a:p>
            <a:r>
              <a:rPr lang="fr-FR" altLang="fr-FR" sz="4000" smtClean="0"/>
              <a:t>Propagation de la lumière</a:t>
            </a:r>
            <a:endParaRPr lang="fr-FR" altLang="fr-FR" smtClean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700213"/>
            <a:ext cx="5495925" cy="405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638" y="5373688"/>
            <a:ext cx="4424362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 rot="20101577">
            <a:off x="211676" y="5747276"/>
            <a:ext cx="20209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i="1" dirty="0" smtClean="0">
                <a:solidFill>
                  <a:srgbClr val="0070C0"/>
                </a:solidFill>
                <a:latin typeface="Comic Sans MS" pitchFamily="66" charset="0"/>
              </a:rPr>
              <a:t>H.KRARCHA</a:t>
            </a:r>
            <a:endParaRPr lang="fr-FR" sz="2000" i="1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093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225"/>
    </mc:Choice>
    <mc:Fallback>
      <p:transition spd="slow" advTm="5225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173163" y="531813"/>
            <a:ext cx="7772400" cy="603250"/>
          </a:xfrm>
        </p:spPr>
        <p:txBody>
          <a:bodyPr>
            <a:normAutofit fontScale="90000"/>
          </a:bodyPr>
          <a:lstStyle/>
          <a:p>
            <a:r>
              <a:rPr lang="fr-FR" altLang="fr-FR" smtClean="0"/>
              <a:t>Réflexion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620000" cy="838200"/>
          </a:xfrm>
        </p:spPr>
        <p:txBody>
          <a:bodyPr/>
          <a:lstStyle/>
          <a:p>
            <a:r>
              <a:rPr lang="fr-FR" altLang="fr-FR" smtClean="0"/>
              <a:t>La lumière est absorbée et réfléchie</a:t>
            </a:r>
          </a:p>
        </p:txBody>
      </p:sp>
      <p:sp>
        <p:nvSpPr>
          <p:cNvPr id="292868" name="Text Box 4"/>
          <p:cNvSpPr txBox="1">
            <a:spLocks noChangeArrowheads="1"/>
          </p:cNvSpPr>
          <p:nvPr/>
        </p:nvSpPr>
        <p:spPr bwMode="auto">
          <a:xfrm>
            <a:off x="1219200" y="5943600"/>
            <a:ext cx="26939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kumimoji="0" lang="fr-FR" altLang="fr-FR">
                <a:latin typeface="Times New Roman" pitchFamily="18" charset="0"/>
              </a:rPr>
              <a:t>Réflexion spéculaire</a:t>
            </a:r>
          </a:p>
        </p:txBody>
      </p:sp>
      <p:sp>
        <p:nvSpPr>
          <p:cNvPr id="292869" name="Text Box 5"/>
          <p:cNvSpPr txBox="1">
            <a:spLocks noChangeArrowheads="1"/>
          </p:cNvSpPr>
          <p:nvPr/>
        </p:nvSpPr>
        <p:spPr bwMode="auto">
          <a:xfrm>
            <a:off x="5791200" y="5943600"/>
            <a:ext cx="23066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kumimoji="0" lang="fr-FR" altLang="fr-FR">
                <a:latin typeface="Times New Roman" pitchFamily="18" charset="0"/>
              </a:rPr>
              <a:t>Réflexion diffuse</a:t>
            </a:r>
          </a:p>
        </p:txBody>
      </p:sp>
      <p:graphicFrame>
        <p:nvGraphicFramePr>
          <p:cNvPr id="8198" name="Object 6"/>
          <p:cNvGraphicFramePr>
            <a:graphicFrameLocks noChangeAspect="1"/>
          </p:cNvGraphicFramePr>
          <p:nvPr/>
        </p:nvGraphicFramePr>
        <p:xfrm>
          <a:off x="1747838" y="3714750"/>
          <a:ext cx="2457450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Equation" r:id="rId5" imgW="1612900" imgH="203200" progId="">
                  <p:embed/>
                </p:oleObj>
              </mc:Choice>
              <mc:Fallback>
                <p:oleObj name="Equation" r:id="rId5" imgW="1612900" imgH="203200" progId="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7838" y="3714750"/>
                        <a:ext cx="2457450" cy="30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9" name="Object 7"/>
          <p:cNvGraphicFramePr>
            <a:graphicFrameLocks noChangeAspect="1"/>
          </p:cNvGraphicFramePr>
          <p:nvPr/>
        </p:nvGraphicFramePr>
        <p:xfrm>
          <a:off x="5715000" y="3770313"/>
          <a:ext cx="2457450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Equation" r:id="rId7" imgW="1612900" imgH="203200" progId="">
                  <p:embed/>
                </p:oleObj>
              </mc:Choice>
              <mc:Fallback>
                <p:oleObj name="Equation" r:id="rId7" imgW="1612900" imgH="203200" progId="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3770313"/>
                        <a:ext cx="2457450" cy="30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287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133600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2873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025" y="2781300"/>
            <a:ext cx="4343400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838527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347"/>
    </mc:Choice>
    <mc:Fallback>
      <p:transition spd="slow" advTm="133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92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92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92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92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2868" grpId="0"/>
      <p:bldP spid="29286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73163" y="531813"/>
            <a:ext cx="7772400" cy="603250"/>
          </a:xfrm>
        </p:spPr>
        <p:txBody>
          <a:bodyPr>
            <a:normAutofit fontScale="90000"/>
          </a:bodyPr>
          <a:lstStyle/>
          <a:p>
            <a:r>
              <a:rPr lang="fr-FR" altLang="fr-FR" smtClean="0"/>
              <a:t>Exemple de Réflexions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362200"/>
            <a:ext cx="5486400" cy="347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1905000" y="5867400"/>
            <a:ext cx="26939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kumimoji="0" lang="fr-FR" altLang="fr-FR">
                <a:latin typeface="Times New Roman" pitchFamily="18" charset="0"/>
              </a:rPr>
              <a:t>Réflexion spéculaire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4800600" y="5867400"/>
            <a:ext cx="23066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kumimoji="0" lang="fr-FR" altLang="fr-FR">
                <a:latin typeface="Times New Roman" pitchFamily="18" charset="0"/>
              </a:rPr>
              <a:t>Réflexion diffuse</a:t>
            </a:r>
          </a:p>
        </p:txBody>
      </p:sp>
      <p:graphicFrame>
        <p:nvGraphicFramePr>
          <p:cNvPr id="9222" name="Object 6"/>
          <p:cNvGraphicFramePr>
            <a:graphicFrameLocks noChangeAspect="1"/>
          </p:cNvGraphicFramePr>
          <p:nvPr/>
        </p:nvGraphicFramePr>
        <p:xfrm>
          <a:off x="2057400" y="3733800"/>
          <a:ext cx="2438400" cy="26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Equation" r:id="rId5" imgW="1600200" imgH="177800" progId="">
                  <p:embed/>
                </p:oleObj>
              </mc:Choice>
              <mc:Fallback>
                <p:oleObj name="Equation" r:id="rId5" imgW="1600200" imgH="177800" progId="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733800"/>
                        <a:ext cx="2438400" cy="269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3" name="Object 7"/>
          <p:cNvGraphicFramePr>
            <a:graphicFrameLocks noChangeAspect="1"/>
          </p:cNvGraphicFramePr>
          <p:nvPr/>
        </p:nvGraphicFramePr>
        <p:xfrm>
          <a:off x="4800600" y="3733800"/>
          <a:ext cx="2438400" cy="26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name="Equation" r:id="rId7" imgW="1600200" imgH="177800" progId="">
                  <p:embed/>
                </p:oleObj>
              </mc:Choice>
              <mc:Fallback>
                <p:oleObj name="Equation" r:id="rId7" imgW="1600200" imgH="177800" progId="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3733800"/>
                        <a:ext cx="2438400" cy="269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ZoneTexte 7"/>
          <p:cNvSpPr txBox="1"/>
          <p:nvPr/>
        </p:nvSpPr>
        <p:spPr>
          <a:xfrm rot="20101577">
            <a:off x="203464" y="5287979"/>
            <a:ext cx="20209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i="1" dirty="0" smtClean="0">
                <a:solidFill>
                  <a:srgbClr val="0070C0"/>
                </a:solidFill>
                <a:latin typeface="Comic Sans MS" pitchFamily="66" charset="0"/>
              </a:rPr>
              <a:t>H.KRARCHA</a:t>
            </a:r>
            <a:endParaRPr lang="fr-FR" sz="2000" i="1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915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57"/>
    </mc:Choice>
    <mc:Fallback>
      <p:transition spd="slow" advTm="4057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73163" y="727075"/>
            <a:ext cx="7772400" cy="603250"/>
          </a:xfrm>
        </p:spPr>
        <p:txBody>
          <a:bodyPr>
            <a:normAutofit fontScale="90000"/>
          </a:bodyPr>
          <a:lstStyle/>
          <a:p>
            <a:r>
              <a:rPr lang="fr-FR" altLang="fr-FR" smtClean="0"/>
              <a:t>Réflexion spéculaire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676400"/>
            <a:ext cx="3922713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 rot="20101577">
            <a:off x="529539" y="5642770"/>
            <a:ext cx="20209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i="1" dirty="0" smtClean="0">
                <a:solidFill>
                  <a:srgbClr val="0070C0"/>
                </a:solidFill>
                <a:latin typeface="Comic Sans MS" pitchFamily="66" charset="0"/>
              </a:rPr>
              <a:t>H.KRARCHA</a:t>
            </a:r>
            <a:endParaRPr lang="fr-FR" sz="2000" i="1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657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644"/>
    </mc:Choice>
    <mc:Fallback>
      <p:transition spd="slow" advTm="8644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8229600" cy="922338"/>
          </a:xfrm>
        </p:spPr>
        <p:txBody>
          <a:bodyPr/>
          <a:lstStyle/>
          <a:p>
            <a:pPr algn="l" eaLnBrk="1" hangingPunct="1"/>
            <a:r>
              <a:rPr lang="en-CA" altLang="fr-FR" sz="3200" smtClean="0"/>
              <a:t>4.1 Le spectre électromagnétique</a:t>
            </a:r>
            <a:endParaRPr lang="en-US" altLang="fr-FR" sz="320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25538"/>
            <a:ext cx="8362950" cy="2476500"/>
          </a:xfrm>
        </p:spPr>
        <p:txBody>
          <a:bodyPr/>
          <a:lstStyle/>
          <a:p>
            <a:pPr eaLnBrk="1" hangingPunct="1"/>
            <a:r>
              <a:rPr lang="en-CA" altLang="fr-FR" sz="1800" smtClean="0"/>
              <a:t>Les signaux radio et TV		15cm-2km</a:t>
            </a:r>
          </a:p>
          <a:p>
            <a:pPr eaLnBrk="1" hangingPunct="1"/>
            <a:r>
              <a:rPr lang="en-CA" altLang="fr-FR" sz="1800" smtClean="0"/>
              <a:t>Les micro-ondes			1mm-15cm</a:t>
            </a:r>
          </a:p>
          <a:p>
            <a:pPr eaLnBrk="1" hangingPunct="1"/>
            <a:r>
              <a:rPr lang="en-CA" altLang="fr-FR" sz="1800" smtClean="0"/>
              <a:t>Le rayonnement infrarouge		700nm-1mm</a:t>
            </a:r>
          </a:p>
          <a:p>
            <a:pPr eaLnBrk="1" hangingPunct="1"/>
            <a:r>
              <a:rPr lang="en-CA" altLang="fr-FR" sz="1800" smtClean="0"/>
              <a:t>La lumière visible			400nm-700nm</a:t>
            </a:r>
          </a:p>
          <a:p>
            <a:pPr eaLnBrk="1" hangingPunct="1"/>
            <a:r>
              <a:rPr lang="en-CA" altLang="fr-FR" sz="1800" smtClean="0"/>
              <a:t>Le rayonnement ultraviolet		10nm-400nm</a:t>
            </a:r>
          </a:p>
          <a:p>
            <a:pPr eaLnBrk="1" hangingPunct="1"/>
            <a:r>
              <a:rPr lang="en-CA" altLang="fr-FR" sz="1800" smtClean="0"/>
              <a:t>Les rayons X				0,01nm-</a:t>
            </a:r>
            <a:r>
              <a:rPr lang="en-CA" altLang="fr-FR" sz="1800" i="1" smtClean="0"/>
              <a:t>10</a:t>
            </a:r>
            <a:r>
              <a:rPr lang="en-CA" altLang="fr-FR" sz="1800" smtClean="0"/>
              <a:t>nm</a:t>
            </a:r>
          </a:p>
          <a:p>
            <a:pPr eaLnBrk="1" hangingPunct="1"/>
            <a:r>
              <a:rPr lang="en-CA" altLang="fr-FR" sz="1800" smtClean="0"/>
              <a:t>Les rayons gamma			?  – 0,01 nm</a:t>
            </a:r>
            <a:endParaRPr lang="en-US" altLang="fr-FR" sz="1800" smtClean="0"/>
          </a:p>
        </p:txBody>
      </p:sp>
      <p:pic>
        <p:nvPicPr>
          <p:cNvPr id="3076" name="Picture 4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60800"/>
            <a:ext cx="9040813" cy="174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2865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251"/>
    </mc:Choice>
    <mc:Fallback>
      <p:transition spd="slow" advTm="6251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3.7|3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2|1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3|5.2"/>
</p:tagLst>
</file>

<file path=ppt/theme/theme1.xml><?xml version="1.0" encoding="utf-8"?>
<a:theme xmlns:a="http://schemas.openxmlformats.org/drawingml/2006/main" name="Thème Office">
  <a:themeElements>
    <a:clrScheme name="Capitaux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2447</TotalTime>
  <Words>601</Words>
  <Application>Microsoft Office PowerPoint</Application>
  <PresentationFormat>Affichage à l'écran (4:3)</PresentationFormat>
  <Paragraphs>122</Paragraphs>
  <Slides>34</Slides>
  <Notes>9</Notes>
  <HiddenSlides>1</HiddenSlides>
  <MMClips>1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34</vt:i4>
      </vt:variant>
    </vt:vector>
  </HeadingPairs>
  <TitlesOfParts>
    <vt:vector size="36" baseType="lpstr">
      <vt:lpstr>Thème Office</vt:lpstr>
      <vt:lpstr>Equation</vt:lpstr>
      <vt:lpstr>Optique géométrique </vt:lpstr>
      <vt:lpstr>Qu’est-ce que la lumière ?</vt:lpstr>
      <vt:lpstr>Le spectre électromagnétique</vt:lpstr>
      <vt:lpstr>Optique Géométrique</vt:lpstr>
      <vt:lpstr>Propagation de la lumière</vt:lpstr>
      <vt:lpstr>Réflexion</vt:lpstr>
      <vt:lpstr>Exemple de Réflexions</vt:lpstr>
      <vt:lpstr>Réflexion spéculaire</vt:lpstr>
      <vt:lpstr>4.1 Le spectre électromagnétique</vt:lpstr>
      <vt:lpstr>Indice de réfraction </vt:lpstr>
      <vt:lpstr>Présentation PowerPoint</vt:lpstr>
      <vt:lpstr>Présentation PowerPoint</vt:lpstr>
      <vt:lpstr>LES TROIS LOIS DE DESCARTES</vt:lpstr>
      <vt:lpstr>Rappels Théoriques</vt:lpstr>
      <vt:lpstr>4.3 La réflexion</vt:lpstr>
      <vt:lpstr>Loi de la réflexion</vt:lpstr>
      <vt:lpstr>4.4 La réfraction</vt:lpstr>
      <vt:lpstr>4.4 La réfraction (suite)</vt:lpstr>
      <vt:lpstr>Réfraction limite et réflexion totale</vt:lpstr>
      <vt:lpstr>Présentation PowerPoint</vt:lpstr>
      <vt:lpstr>Présentation PowerPoint</vt:lpstr>
      <vt:lpstr>Dispersion</vt:lpstr>
      <vt:lpstr>Le prisme</vt:lpstr>
      <vt:lpstr>Les formules du prisme</vt:lpstr>
      <vt:lpstr>La déviation minimale: la déviation minimale est atteinte lorsque :  </vt:lpstr>
      <vt:lpstr>Présentation PowerPoint</vt:lpstr>
      <vt:lpstr>Dispersion</vt:lpstr>
      <vt:lpstr>Présentation PowerPoint</vt:lpstr>
      <vt:lpstr>Spectroscopie</vt:lpstr>
      <vt:lpstr>Présentation PowerPoint</vt:lpstr>
      <vt:lpstr>Miroir plan</vt:lpstr>
      <vt:lpstr>Miroirs sphériques</vt:lpstr>
      <vt:lpstr>Miroirs sphériques</vt:lpstr>
      <vt:lpstr>Pour application voir la série N 1 de TD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Optique géométrique</dc:title>
  <dc:creator>HP</dc:creator>
  <cp:lastModifiedBy>Samsung</cp:lastModifiedBy>
  <cp:revision>22</cp:revision>
  <dcterms:created xsi:type="dcterms:W3CDTF">2017-02-25T05:38:39Z</dcterms:created>
  <dcterms:modified xsi:type="dcterms:W3CDTF">2020-04-09T05:04:46Z</dcterms:modified>
</cp:coreProperties>
</file>